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3"/>
  </p:notesMasterIdLst>
  <p:handoutMasterIdLst>
    <p:handoutMasterId r:id="rId34"/>
  </p:handoutMasterIdLst>
  <p:sldIdLst>
    <p:sldId id="272" r:id="rId2"/>
    <p:sldId id="257" r:id="rId3"/>
    <p:sldId id="310" r:id="rId4"/>
    <p:sldId id="288" r:id="rId5"/>
    <p:sldId id="311" r:id="rId6"/>
    <p:sldId id="326" r:id="rId7"/>
    <p:sldId id="314" r:id="rId8"/>
    <p:sldId id="338" r:id="rId9"/>
    <p:sldId id="318" r:id="rId10"/>
    <p:sldId id="328" r:id="rId11"/>
    <p:sldId id="258" r:id="rId12"/>
    <p:sldId id="341" r:id="rId13"/>
    <p:sldId id="332" r:id="rId14"/>
    <p:sldId id="333" r:id="rId15"/>
    <p:sldId id="321" r:id="rId16"/>
    <p:sldId id="336" r:id="rId17"/>
    <p:sldId id="323" r:id="rId18"/>
    <p:sldId id="293" r:id="rId19"/>
    <p:sldId id="294" r:id="rId20"/>
    <p:sldId id="259" r:id="rId21"/>
    <p:sldId id="260" r:id="rId22"/>
    <p:sldId id="263" r:id="rId23"/>
    <p:sldId id="300" r:id="rId24"/>
    <p:sldId id="301" r:id="rId25"/>
    <p:sldId id="302" r:id="rId26"/>
    <p:sldId id="303" r:id="rId27"/>
    <p:sldId id="268" r:id="rId28"/>
    <p:sldId id="315" r:id="rId29"/>
    <p:sldId id="269" r:id="rId30"/>
    <p:sldId id="270" r:id="rId31"/>
    <p:sldId id="287"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FF3300"/>
    <a:srgbClr val="000000"/>
    <a:srgbClr val="442AB0"/>
    <a:srgbClr val="080808"/>
    <a:srgbClr val="5B47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19" autoAdjust="0"/>
    <p:restoredTop sz="94660" autoAdjust="0"/>
  </p:normalViewPr>
  <p:slideViewPr>
    <p:cSldViewPr>
      <p:cViewPr varScale="1">
        <p:scale>
          <a:sx n="69" d="100"/>
          <a:sy n="69" d="100"/>
        </p:scale>
        <p:origin x="47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97656395312805E-2"/>
          <c:y val="0.21135756467941505"/>
          <c:w val="0.39949748743718638"/>
          <c:h val="0.60687022900763354"/>
        </c:manualLayout>
      </c:layout>
      <c:pieChart>
        <c:varyColors val="1"/>
        <c:ser>
          <c:idx val="0"/>
          <c:order val="0"/>
          <c:tx>
            <c:strRef>
              <c:f>Sheet1!$A$2</c:f>
              <c:strCache>
                <c:ptCount val="1"/>
              </c:strCache>
            </c:strRef>
          </c:tx>
          <c:spPr>
            <a:solidFill>
              <a:srgbClr val="9999FF"/>
            </a:solidFill>
            <a:ln w="22163">
              <a:solidFill>
                <a:srgbClr val="000000"/>
              </a:solidFill>
              <a:prstDash val="solid"/>
            </a:ln>
          </c:spPr>
          <c:dPt>
            <c:idx val="1"/>
            <c:bubble3D val="0"/>
            <c:spPr>
              <a:solidFill>
                <a:srgbClr val="993366"/>
              </a:solidFill>
              <a:ln w="22163">
                <a:solidFill>
                  <a:srgbClr val="000000"/>
                </a:solidFill>
                <a:prstDash val="solid"/>
              </a:ln>
            </c:spPr>
            <c:extLst>
              <c:ext xmlns:c16="http://schemas.microsoft.com/office/drawing/2014/chart" uri="{C3380CC4-5D6E-409C-BE32-E72D297353CC}">
                <c16:uniqueId val="{00000001-D79E-4008-AECD-156F1FA2D31C}"/>
              </c:ext>
            </c:extLst>
          </c:dPt>
          <c:dPt>
            <c:idx val="2"/>
            <c:bubble3D val="0"/>
            <c:spPr>
              <a:solidFill>
                <a:srgbClr val="FFFFCC"/>
              </a:solidFill>
              <a:ln w="22163">
                <a:solidFill>
                  <a:srgbClr val="000000"/>
                </a:solidFill>
                <a:prstDash val="solid"/>
              </a:ln>
            </c:spPr>
            <c:extLst>
              <c:ext xmlns:c16="http://schemas.microsoft.com/office/drawing/2014/chart" uri="{C3380CC4-5D6E-409C-BE32-E72D297353CC}">
                <c16:uniqueId val="{00000003-D79E-4008-AECD-156F1FA2D31C}"/>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Sheet1!$B$1:$D$1</c:f>
              <c:strCache>
                <c:ptCount val="3"/>
                <c:pt idx="0">
                  <c:v>Forest 
Zone = 115</c:v>
                </c:pt>
                <c:pt idx="1">
                  <c:v>Liberty
 Zone = 12</c:v>
                </c:pt>
                <c:pt idx="2">
                  <c:v>Staunton River 
Zone = 21</c:v>
                </c:pt>
              </c:strCache>
            </c:strRef>
          </c:cat>
          <c:val>
            <c:numRef>
              <c:f>Sheet1!$B$2:$D$2</c:f>
              <c:numCache>
                <c:formatCode>0%</c:formatCode>
                <c:ptCount val="3"/>
                <c:pt idx="0">
                  <c:v>0.62</c:v>
                </c:pt>
                <c:pt idx="1">
                  <c:v>0.12</c:v>
                </c:pt>
                <c:pt idx="2">
                  <c:v>0.26</c:v>
                </c:pt>
              </c:numCache>
            </c:numRef>
          </c:val>
          <c:extLst>
            <c:ext xmlns:c16="http://schemas.microsoft.com/office/drawing/2014/chart" uri="{C3380CC4-5D6E-409C-BE32-E72D297353CC}">
              <c16:uniqueId val="{00000004-D79E-4008-AECD-156F1FA2D31C}"/>
            </c:ext>
          </c:extLst>
        </c:ser>
        <c:dLbls>
          <c:dLblPos val="bestFit"/>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Sheet1!$A$3</c15:sqref>
                        </c15:formulaRef>
                      </c:ext>
                    </c:extLst>
                    <c:strCache>
                      <c:ptCount val="1"/>
                    </c:strCache>
                  </c:strRef>
                </c:tx>
                <c:spPr>
                  <a:solidFill>
                    <a:srgbClr val="993366"/>
                  </a:solidFill>
                  <a:ln w="22163">
                    <a:solidFill>
                      <a:srgbClr val="000000"/>
                    </a:solidFill>
                    <a:prstDash val="solid"/>
                  </a:ln>
                </c:spPr>
                <c:dPt>
                  <c:idx val="0"/>
                  <c:bubble3D val="0"/>
                  <c:spPr>
                    <a:solidFill>
                      <a:srgbClr val="9999FF"/>
                    </a:solidFill>
                    <a:ln w="22163">
                      <a:solidFill>
                        <a:srgbClr val="000000"/>
                      </a:solidFill>
                      <a:prstDash val="solid"/>
                    </a:ln>
                  </c:spPr>
                  <c:extLst>
                    <c:ext xmlns:c16="http://schemas.microsoft.com/office/drawing/2014/chart" uri="{C3380CC4-5D6E-409C-BE32-E72D297353CC}">
                      <c16:uniqueId val="{00000006-D79E-4008-AECD-156F1FA2D31C}"/>
                    </c:ext>
                  </c:extLst>
                </c:dPt>
                <c:dPt>
                  <c:idx val="2"/>
                  <c:bubble3D val="0"/>
                  <c:spPr>
                    <a:solidFill>
                      <a:srgbClr val="FFFFCC"/>
                    </a:solidFill>
                    <a:ln w="22163">
                      <a:solidFill>
                        <a:srgbClr val="000000"/>
                      </a:solidFill>
                      <a:prstDash val="solid"/>
                    </a:ln>
                  </c:spPr>
                  <c:extLst>
                    <c:ext xmlns:c16="http://schemas.microsoft.com/office/drawing/2014/chart" uri="{C3380CC4-5D6E-409C-BE32-E72D297353CC}">
                      <c16:uniqueId val="{00000008-D79E-4008-AECD-156F1FA2D31C}"/>
                    </c:ext>
                  </c:extLst>
                </c:dPt>
                <c:dLbls>
                  <c:spPr>
                    <a:noFill/>
                    <a:ln>
                      <a:noFill/>
                    </a:ln>
                    <a:effectLst/>
                  </c:spPr>
                  <c:dLblPos val="bestFit"/>
                  <c:showLegendKey val="0"/>
                  <c:showVal val="1"/>
                  <c:showCatName val="0"/>
                  <c:showSerName val="0"/>
                  <c:showPercent val="0"/>
                  <c:showBubbleSize val="0"/>
                  <c:showLeaderLines val="1"/>
                  <c:extLst>
                    <c:ext uri="{CE6537A1-D6FC-4f65-9D91-7224C49458BB}"/>
                  </c:extLst>
                </c:dLbls>
                <c:cat>
                  <c:strRef>
                    <c:extLst>
                      <c:ext uri="{02D57815-91ED-43cb-92C2-25804820EDAC}">
                        <c15:formulaRef>
                          <c15:sqref>Sheet1!$B$1:$D$1</c15:sqref>
                        </c15:formulaRef>
                      </c:ext>
                    </c:extLst>
                    <c:strCache>
                      <c:ptCount val="3"/>
                      <c:pt idx="0">
                        <c:v>Forest 
Zone = 115</c:v>
                      </c:pt>
                      <c:pt idx="1">
                        <c:v>Liberty
 Zone = 12</c:v>
                      </c:pt>
                      <c:pt idx="2">
                        <c:v>Staunton River 
Zone = 21</c:v>
                      </c:pt>
                    </c:strCache>
                  </c:strRef>
                </c:cat>
                <c:val>
                  <c:numRef>
                    <c:extLst>
                      <c:ext uri="{02D57815-91ED-43cb-92C2-25804820EDAC}">
                        <c15:formulaRef>
                          <c15:sqref>Sheet1!$B$3:$D$3</c15:sqref>
                        </c15:formulaRef>
                      </c:ext>
                    </c:extLst>
                    <c:numCache>
                      <c:formatCode>General</c:formatCode>
                      <c:ptCount val="3"/>
                    </c:numCache>
                  </c:numRef>
                </c:val>
                <c:extLst>
                  <c:ext xmlns:c16="http://schemas.microsoft.com/office/drawing/2014/chart" uri="{C3380CC4-5D6E-409C-BE32-E72D297353CC}">
                    <c16:uniqueId val="{00000009-D79E-4008-AECD-156F1FA2D31C}"/>
                  </c:ext>
                </c:extLst>
              </c15:ser>
            </c15:filteredPieSeries>
            <c15:filteredPieSeries>
              <c15:ser>
                <c:idx val="2"/>
                <c:order val="2"/>
                <c:tx>
                  <c:strRef>
                    <c:extLst>
                      <c:ext xmlns:c15="http://schemas.microsoft.com/office/drawing/2012/chart" uri="{02D57815-91ED-43cb-92C2-25804820EDAC}">
                        <c15:formulaRef>
                          <c15:sqref>Sheet1!$A$4</c15:sqref>
                        </c15:formulaRef>
                      </c:ext>
                    </c:extLst>
                    <c:strCache>
                      <c:ptCount val="1"/>
                    </c:strCache>
                  </c:strRef>
                </c:tx>
                <c:spPr>
                  <a:solidFill>
                    <a:srgbClr val="FFFFCC"/>
                  </a:solidFill>
                  <a:ln w="22163">
                    <a:solidFill>
                      <a:srgbClr val="000000"/>
                    </a:solidFill>
                    <a:prstDash val="solid"/>
                  </a:ln>
                </c:spPr>
                <c:dPt>
                  <c:idx val="0"/>
                  <c:bubble3D val="0"/>
                  <c:spPr>
                    <a:solidFill>
                      <a:srgbClr val="9999FF"/>
                    </a:solidFill>
                    <a:ln w="22163">
                      <a:solidFill>
                        <a:srgbClr val="000000"/>
                      </a:solidFill>
                      <a:prstDash val="solid"/>
                    </a:ln>
                  </c:spPr>
                  <c:extLst>
                    <c:ext xmlns:c16="http://schemas.microsoft.com/office/drawing/2014/chart" uri="{C3380CC4-5D6E-409C-BE32-E72D297353CC}">
                      <c16:uniqueId val="{0000000B-D79E-4008-AECD-156F1FA2D31C}"/>
                    </c:ext>
                  </c:extLst>
                </c:dPt>
                <c:dPt>
                  <c:idx val="1"/>
                  <c:bubble3D val="0"/>
                  <c:spPr>
                    <a:solidFill>
                      <a:srgbClr val="993366"/>
                    </a:solidFill>
                    <a:ln w="22163">
                      <a:solidFill>
                        <a:srgbClr val="000000"/>
                      </a:solidFill>
                      <a:prstDash val="solid"/>
                    </a:ln>
                  </c:spPr>
                  <c:extLst>
                    <c:ext xmlns:c16="http://schemas.microsoft.com/office/drawing/2014/chart" uri="{C3380CC4-5D6E-409C-BE32-E72D297353CC}">
                      <c16:uniqueId val="{0000000D-D79E-4008-AECD-156F1FA2D31C}"/>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extLst>
                      <c:ext xmlns:c15="http://schemas.microsoft.com/office/drawing/2012/chart" uri="{02D57815-91ED-43cb-92C2-25804820EDAC}">
                        <c15:formulaRef>
                          <c15:sqref>Sheet1!$B$1:$D$1</c15:sqref>
                        </c15:formulaRef>
                      </c:ext>
                    </c:extLst>
                    <c:strCache>
                      <c:ptCount val="3"/>
                      <c:pt idx="0">
                        <c:v>Forest 
Zone = 115</c:v>
                      </c:pt>
                      <c:pt idx="1">
                        <c:v>Liberty
 Zone = 12</c:v>
                      </c:pt>
                      <c:pt idx="2">
                        <c:v>Staunton River 
Zone = 21</c:v>
                      </c:pt>
                    </c:strCache>
                  </c:strRef>
                </c:cat>
                <c:val>
                  <c:numRef>
                    <c:extLst>
                      <c:ext xmlns:c15="http://schemas.microsoft.com/office/drawing/2012/chart" uri="{02D57815-91ED-43cb-92C2-25804820EDAC}">
                        <c15:formulaRef>
                          <c15:sqref>Sheet1!$B$4:$D$4</c15:sqref>
                        </c15:formulaRef>
                      </c:ext>
                    </c:extLst>
                    <c:numCache>
                      <c:formatCode>General</c:formatCode>
                      <c:ptCount val="3"/>
                    </c:numCache>
                  </c:numRef>
                </c:val>
                <c:extLst>
                  <c:ext xmlns:c16="http://schemas.microsoft.com/office/drawing/2014/chart" uri="{C3380CC4-5D6E-409C-BE32-E72D297353CC}">
                    <c16:uniqueId val="{0000000E-D79E-4008-AECD-156F1FA2D31C}"/>
                  </c:ext>
                </c:extLst>
              </c15:ser>
            </c15:filteredPieSeries>
          </c:ext>
        </c:extLst>
      </c:pieChart>
      <c:spPr>
        <a:noFill/>
        <a:ln w="44325">
          <a:noFill/>
        </a:ln>
      </c:spPr>
    </c:plotArea>
    <c:legend>
      <c:legendPos val="r"/>
      <c:layout>
        <c:manualLayout>
          <c:xMode val="edge"/>
          <c:yMode val="edge"/>
          <c:x val="0.55451872403744595"/>
          <c:y val="0.125"/>
          <c:w val="0.40235693471387046"/>
          <c:h val="0.48210840832396057"/>
        </c:manualLayout>
      </c:layout>
      <c:overlay val="0"/>
      <c:spPr>
        <a:solidFill>
          <a:schemeClr val="accent2">
            <a:lumMod val="40000"/>
            <a:lumOff val="60000"/>
          </a:schemeClr>
        </a:solidFill>
        <a:ln w="5541">
          <a:solidFill>
            <a:srgbClr val="000000"/>
          </a:solidFill>
          <a:prstDash val="solid"/>
        </a:ln>
      </c:spPr>
      <c:txPr>
        <a:bodyPr/>
        <a:lstStyle/>
        <a:p>
          <a:pPr>
            <a:defRPr sz="2000" b="1" i="0" u="none" strike="noStrike" baseline="0">
              <a:solidFill>
                <a:schemeClr val="tx2">
                  <a:lumMod val="10000"/>
                </a:schemeClr>
              </a:solidFill>
              <a:latin typeface="Arial"/>
              <a:ea typeface="Arial"/>
              <a:cs typeface="Arial"/>
            </a:defRPr>
          </a:pPr>
          <a:endParaRPr lang="en-US"/>
        </a:p>
      </c:txPr>
    </c:legend>
    <c:plotVisOnly val="1"/>
    <c:dispBlanksAs val="zero"/>
    <c:showDLblsOverMax val="0"/>
  </c:chart>
  <c:spPr>
    <a:noFill/>
    <a:ln>
      <a:noFill/>
    </a:ln>
  </c:spPr>
  <c:txPr>
    <a:bodyPr/>
    <a:lstStyle/>
    <a:p>
      <a:pPr>
        <a:defRPr sz="2007"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3038155" cy="46552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defTabSz="912095" eaLnBrk="1" hangingPunct="1">
              <a:defRPr sz="1200" smtClean="0">
                <a:latin typeface="Arial" charset="0"/>
              </a:defRPr>
            </a:lvl1pPr>
          </a:lstStyle>
          <a:p>
            <a:pPr>
              <a:defRPr/>
            </a:pPr>
            <a:r>
              <a:rPr lang="en-US" smtClean="0"/>
              <a:t>Strategies for Working With ELLs in Our Classrooms--Introduction</a:t>
            </a:r>
            <a:endParaRPr lang="en-US"/>
          </a:p>
        </p:txBody>
      </p:sp>
      <p:sp>
        <p:nvSpPr>
          <p:cNvPr id="151555" name="Rectangle 3"/>
          <p:cNvSpPr>
            <a:spLocks noGrp="1" noChangeArrowheads="1"/>
          </p:cNvSpPr>
          <p:nvPr>
            <p:ph type="dt" sz="quarter" idx="1"/>
          </p:nvPr>
        </p:nvSpPr>
        <p:spPr bwMode="auto">
          <a:xfrm>
            <a:off x="3970673" y="0"/>
            <a:ext cx="3038155" cy="46552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defTabSz="912095" eaLnBrk="1" hangingPunct="1">
              <a:defRPr sz="1200" smtClean="0">
                <a:latin typeface="Arial" charset="0"/>
              </a:defRPr>
            </a:lvl1pPr>
          </a:lstStyle>
          <a:p>
            <a:pPr>
              <a:defRPr/>
            </a:pPr>
            <a:r>
              <a:rPr lang="en-US" smtClean="0"/>
              <a:t>October 29, 2011</a:t>
            </a:r>
            <a:endParaRPr lang="en-US"/>
          </a:p>
        </p:txBody>
      </p:sp>
      <p:sp>
        <p:nvSpPr>
          <p:cNvPr id="151556" name="Rectangle 4"/>
          <p:cNvSpPr>
            <a:spLocks noGrp="1" noChangeArrowheads="1"/>
          </p:cNvSpPr>
          <p:nvPr>
            <p:ph type="ftr" sz="quarter" idx="2"/>
          </p:nvPr>
        </p:nvSpPr>
        <p:spPr bwMode="auto">
          <a:xfrm>
            <a:off x="0" y="8829299"/>
            <a:ext cx="3038155" cy="46552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defTabSz="912095" eaLnBrk="1" hangingPunct="1">
              <a:defRPr sz="1200" smtClean="0">
                <a:latin typeface="Arial" charset="0"/>
              </a:defRPr>
            </a:lvl1pPr>
          </a:lstStyle>
          <a:p>
            <a:pPr>
              <a:defRPr/>
            </a:pPr>
            <a:endParaRPr lang="en-US"/>
          </a:p>
        </p:txBody>
      </p:sp>
      <p:sp>
        <p:nvSpPr>
          <p:cNvPr id="151557" name="Rectangle 5"/>
          <p:cNvSpPr>
            <a:spLocks noGrp="1" noChangeArrowheads="1"/>
          </p:cNvSpPr>
          <p:nvPr>
            <p:ph type="sldNum" sz="quarter" idx="3"/>
          </p:nvPr>
        </p:nvSpPr>
        <p:spPr bwMode="auto">
          <a:xfrm>
            <a:off x="3970673" y="8829299"/>
            <a:ext cx="3038155" cy="46552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defTabSz="912095" eaLnBrk="1" hangingPunct="1">
              <a:defRPr sz="1200" smtClean="0">
                <a:latin typeface="Arial" charset="0"/>
              </a:defRPr>
            </a:lvl1pPr>
          </a:lstStyle>
          <a:p>
            <a:pPr>
              <a:defRPr/>
            </a:pPr>
            <a:fld id="{202974DC-E9CE-4077-8063-B767580EEA54}" type="slidenum">
              <a:rPr lang="en-US"/>
              <a:pPr>
                <a:defRPr/>
              </a:pPr>
              <a:t>‹#›</a:t>
            </a:fld>
            <a:endParaRPr lang="en-US"/>
          </a:p>
        </p:txBody>
      </p:sp>
    </p:spTree>
    <p:extLst>
      <p:ext uri="{BB962C8B-B14F-4D97-AF65-F5344CB8AC3E}">
        <p14:creationId xmlns:p14="http://schemas.microsoft.com/office/powerpoint/2010/main" val="381129009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38155" cy="46552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defTabSz="912095" eaLnBrk="1" hangingPunct="1">
              <a:defRPr sz="1200" smtClean="0">
                <a:latin typeface="Arial" charset="0"/>
              </a:defRPr>
            </a:lvl1pPr>
          </a:lstStyle>
          <a:p>
            <a:pPr>
              <a:defRPr/>
            </a:pPr>
            <a:r>
              <a:rPr lang="en-US" smtClean="0"/>
              <a:t>Strategies for Working With ELLs in Our Classrooms--Introduction</a:t>
            </a:r>
            <a:endParaRPr lang="en-US"/>
          </a:p>
        </p:txBody>
      </p:sp>
      <p:sp>
        <p:nvSpPr>
          <p:cNvPr id="122883" name="Rectangle 3"/>
          <p:cNvSpPr>
            <a:spLocks noGrp="1" noChangeArrowheads="1"/>
          </p:cNvSpPr>
          <p:nvPr>
            <p:ph type="dt" idx="1"/>
          </p:nvPr>
        </p:nvSpPr>
        <p:spPr bwMode="auto">
          <a:xfrm>
            <a:off x="3970673" y="0"/>
            <a:ext cx="3038155" cy="46552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defTabSz="912095" eaLnBrk="1" hangingPunct="1">
              <a:defRPr sz="1200" smtClean="0">
                <a:latin typeface="Arial" charset="0"/>
              </a:defRPr>
            </a:lvl1pPr>
          </a:lstStyle>
          <a:p>
            <a:pPr>
              <a:defRPr/>
            </a:pPr>
            <a:r>
              <a:rPr lang="en-US" smtClean="0"/>
              <a:t>October 29, 2011</a:t>
            </a:r>
            <a:endParaRPr lang="en-US"/>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22885" name="Rectangle 5"/>
          <p:cNvSpPr>
            <a:spLocks noGrp="1" noChangeArrowheads="1"/>
          </p:cNvSpPr>
          <p:nvPr>
            <p:ph type="body" sz="quarter" idx="3"/>
          </p:nvPr>
        </p:nvSpPr>
        <p:spPr bwMode="auto">
          <a:xfrm>
            <a:off x="701356" y="4416222"/>
            <a:ext cx="5607691" cy="418345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886" name="Rectangle 6"/>
          <p:cNvSpPr>
            <a:spLocks noGrp="1" noChangeArrowheads="1"/>
          </p:cNvSpPr>
          <p:nvPr>
            <p:ph type="ftr" sz="quarter" idx="4"/>
          </p:nvPr>
        </p:nvSpPr>
        <p:spPr bwMode="auto">
          <a:xfrm>
            <a:off x="0" y="8829299"/>
            <a:ext cx="3038155" cy="46552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defTabSz="912095" eaLnBrk="1" hangingPunct="1">
              <a:defRPr sz="1200" smtClean="0">
                <a:latin typeface="Arial" charset="0"/>
              </a:defRPr>
            </a:lvl1pPr>
          </a:lstStyle>
          <a:p>
            <a:pPr>
              <a:defRPr/>
            </a:pPr>
            <a:endParaRPr lang="en-US"/>
          </a:p>
        </p:txBody>
      </p:sp>
      <p:sp>
        <p:nvSpPr>
          <p:cNvPr id="122887" name="Rectangle 7"/>
          <p:cNvSpPr>
            <a:spLocks noGrp="1" noChangeArrowheads="1"/>
          </p:cNvSpPr>
          <p:nvPr>
            <p:ph type="sldNum" sz="quarter" idx="5"/>
          </p:nvPr>
        </p:nvSpPr>
        <p:spPr bwMode="auto">
          <a:xfrm>
            <a:off x="3970673" y="8829299"/>
            <a:ext cx="3038155" cy="46552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defTabSz="912095" eaLnBrk="1" hangingPunct="1">
              <a:defRPr sz="1200" smtClean="0">
                <a:latin typeface="Arial" charset="0"/>
              </a:defRPr>
            </a:lvl1pPr>
          </a:lstStyle>
          <a:p>
            <a:pPr>
              <a:defRPr/>
            </a:pPr>
            <a:fld id="{203CCA90-BF07-4DA9-ABA6-F6B2525B4EA7}" type="slidenum">
              <a:rPr lang="en-US"/>
              <a:pPr>
                <a:defRPr/>
              </a:pPr>
              <a:t>‹#›</a:t>
            </a:fld>
            <a:endParaRPr lang="en-US"/>
          </a:p>
        </p:txBody>
      </p:sp>
    </p:spTree>
    <p:extLst>
      <p:ext uri="{BB962C8B-B14F-4D97-AF65-F5344CB8AC3E}">
        <p14:creationId xmlns:p14="http://schemas.microsoft.com/office/powerpoint/2010/main" val="2702425325"/>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6768F5E-80B5-4BCC-B971-6CE204B4E4D5}" type="slidenum">
              <a:rPr lang="en-US"/>
              <a:pPr/>
              <a:t>1</a:t>
            </a:fld>
            <a:endParaRPr lang="en-US" dirty="0"/>
          </a:p>
        </p:txBody>
      </p:sp>
      <p:sp>
        <p:nvSpPr>
          <p:cNvPr id="36867" name="Rectangle 2"/>
          <p:cNvSpPr>
            <a:spLocks noGrp="1" noRot="1" noChangeAspect="1" noChangeArrowheads="1" noTextEdit="1"/>
          </p:cNvSpPr>
          <p:nvPr>
            <p:ph type="sldImg"/>
          </p:nvPr>
        </p:nvSpPr>
        <p:spPr>
          <a:xfrm>
            <a:off x="1182688" y="698500"/>
            <a:ext cx="4646612" cy="3484563"/>
          </a:xfrm>
          <a:ln/>
        </p:spPr>
      </p:sp>
      <p:sp>
        <p:nvSpPr>
          <p:cNvPr id="36868" name="Rectangle 3"/>
          <p:cNvSpPr>
            <a:spLocks noGrp="1" noChangeArrowheads="1"/>
          </p:cNvSpPr>
          <p:nvPr>
            <p:ph type="body" idx="1"/>
          </p:nvPr>
        </p:nvSpPr>
        <p:spPr>
          <a:xfrm>
            <a:off x="699782" y="4416222"/>
            <a:ext cx="5610836" cy="4575068"/>
          </a:xfrm>
          <a:noFill/>
          <a:ln/>
        </p:spPr>
        <p:txBody>
          <a:bodyPr/>
          <a:lstStyle/>
          <a:p>
            <a:pPr eaLnBrk="1" hangingPunct="1"/>
            <a:endParaRPr lang="en-US" dirty="0" smtClean="0"/>
          </a:p>
          <a:p>
            <a:pPr eaLnBrk="1" hangingPunct="1"/>
            <a:endParaRPr lang="en-US" dirty="0" smtClean="0"/>
          </a:p>
          <a:p>
            <a:pPr eaLnBrk="1" hangingPunct="1"/>
            <a:endParaRPr lang="en-US" dirty="0"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3414188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BD7E1AE-23E5-4760-B2D7-2C1A9DE703B2}" type="slidenum">
              <a:rPr lang="en-US"/>
              <a:pPr/>
              <a:t>23</a:t>
            </a:fld>
            <a:endParaRPr lang="en-US"/>
          </a:p>
        </p:txBody>
      </p:sp>
      <p:sp>
        <p:nvSpPr>
          <p:cNvPr id="40963" name="Rectangle 2"/>
          <p:cNvSpPr>
            <a:spLocks noGrp="1" noRot="1" noChangeAspect="1" noChangeArrowheads="1" noTextEdit="1"/>
          </p:cNvSpPr>
          <p:nvPr>
            <p:ph type="sldImg"/>
          </p:nvPr>
        </p:nvSpPr>
        <p:spPr>
          <a:xfrm>
            <a:off x="1182688" y="698500"/>
            <a:ext cx="4646612" cy="3484563"/>
          </a:xfrm>
          <a:ln/>
        </p:spPr>
      </p:sp>
      <p:sp>
        <p:nvSpPr>
          <p:cNvPr id="40964" name="Rectangle 3"/>
          <p:cNvSpPr>
            <a:spLocks noGrp="1" noChangeArrowheads="1"/>
          </p:cNvSpPr>
          <p:nvPr>
            <p:ph type="body" idx="1"/>
          </p:nvPr>
        </p:nvSpPr>
        <p:spPr>
          <a:xfrm>
            <a:off x="699782" y="4416223"/>
            <a:ext cx="5610836" cy="4181886"/>
          </a:xfrm>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4270615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9B59F9A-1D3B-4F39-B46D-BF1F7BDC0BFD}" type="slidenum">
              <a:rPr lang="en-US"/>
              <a:pPr/>
              <a:t>24</a:t>
            </a:fld>
            <a:endParaRPr lang="en-US"/>
          </a:p>
        </p:txBody>
      </p:sp>
      <p:sp>
        <p:nvSpPr>
          <p:cNvPr id="41987" name="Rectangle 2"/>
          <p:cNvSpPr>
            <a:spLocks noGrp="1" noRot="1" noChangeAspect="1" noChangeArrowheads="1" noTextEdit="1"/>
          </p:cNvSpPr>
          <p:nvPr>
            <p:ph type="sldImg"/>
          </p:nvPr>
        </p:nvSpPr>
        <p:spPr>
          <a:xfrm>
            <a:off x="1182688" y="698500"/>
            <a:ext cx="4646612" cy="3484563"/>
          </a:xfrm>
          <a:ln/>
        </p:spPr>
      </p:sp>
      <p:sp>
        <p:nvSpPr>
          <p:cNvPr id="41988" name="Rectangle 3"/>
          <p:cNvSpPr>
            <a:spLocks noGrp="1" noChangeArrowheads="1"/>
          </p:cNvSpPr>
          <p:nvPr>
            <p:ph type="body" idx="1"/>
          </p:nvPr>
        </p:nvSpPr>
        <p:spPr>
          <a:xfrm>
            <a:off x="699782" y="4416223"/>
            <a:ext cx="5610836" cy="4181886"/>
          </a:xfrm>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963584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770BCD6-2761-4586-9459-163CF99C7F1F}" type="slidenum">
              <a:rPr lang="en-US"/>
              <a:pPr/>
              <a:t>25</a:t>
            </a:fld>
            <a:endParaRPr lang="en-US"/>
          </a:p>
        </p:txBody>
      </p:sp>
      <p:sp>
        <p:nvSpPr>
          <p:cNvPr id="43011" name="Rectangle 2"/>
          <p:cNvSpPr>
            <a:spLocks noGrp="1" noRot="1" noChangeAspect="1" noChangeArrowheads="1" noTextEdit="1"/>
          </p:cNvSpPr>
          <p:nvPr>
            <p:ph type="sldImg"/>
          </p:nvPr>
        </p:nvSpPr>
        <p:spPr>
          <a:xfrm>
            <a:off x="1182688" y="698500"/>
            <a:ext cx="4646612" cy="3484563"/>
          </a:xfrm>
          <a:ln/>
        </p:spPr>
      </p:sp>
      <p:sp>
        <p:nvSpPr>
          <p:cNvPr id="43012" name="Rectangle 3"/>
          <p:cNvSpPr>
            <a:spLocks noGrp="1" noChangeArrowheads="1"/>
          </p:cNvSpPr>
          <p:nvPr>
            <p:ph type="body" idx="1"/>
          </p:nvPr>
        </p:nvSpPr>
        <p:spPr>
          <a:xfrm>
            <a:off x="699782" y="4416223"/>
            <a:ext cx="5610836" cy="4181886"/>
          </a:xfrm>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4054003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0DF7818-6E3B-473F-BC1C-31AE350BAADE}" type="slidenum">
              <a:rPr lang="en-US"/>
              <a:pPr/>
              <a:t>26</a:t>
            </a:fld>
            <a:endParaRPr lang="en-US"/>
          </a:p>
        </p:txBody>
      </p:sp>
      <p:sp>
        <p:nvSpPr>
          <p:cNvPr id="44035" name="Rectangle 2"/>
          <p:cNvSpPr>
            <a:spLocks noGrp="1" noRot="1" noChangeAspect="1" noChangeArrowheads="1" noTextEdit="1"/>
          </p:cNvSpPr>
          <p:nvPr>
            <p:ph type="sldImg"/>
          </p:nvPr>
        </p:nvSpPr>
        <p:spPr>
          <a:xfrm>
            <a:off x="1182688" y="698500"/>
            <a:ext cx="4646612" cy="3484563"/>
          </a:xfrm>
          <a:ln/>
        </p:spPr>
      </p:sp>
      <p:sp>
        <p:nvSpPr>
          <p:cNvPr id="44036" name="Rectangle 3"/>
          <p:cNvSpPr>
            <a:spLocks noGrp="1" noChangeArrowheads="1"/>
          </p:cNvSpPr>
          <p:nvPr>
            <p:ph type="body" idx="1"/>
          </p:nvPr>
        </p:nvSpPr>
        <p:spPr>
          <a:xfrm>
            <a:off x="699782" y="4416223"/>
            <a:ext cx="5610836" cy="4181886"/>
          </a:xfrm>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302103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3CCA90-BF07-4DA9-ABA6-F6B2525B4EA7}" type="slidenum">
              <a:rPr lang="en-US" smtClean="0"/>
              <a:pPr>
                <a:defRPr/>
              </a:pPr>
              <a:t>2</a:t>
            </a:fld>
            <a:endParaRPr lang="en-US"/>
          </a:p>
        </p:txBody>
      </p:sp>
      <p:sp>
        <p:nvSpPr>
          <p:cNvPr id="5" name="Date Placeholder 4"/>
          <p:cNvSpPr>
            <a:spLocks noGrp="1"/>
          </p:cNvSpPr>
          <p:nvPr>
            <p:ph type="dt" idx="11"/>
          </p:nvPr>
        </p:nvSpPr>
        <p:spPr/>
        <p:txBody>
          <a:bodyPr/>
          <a:lstStyle/>
          <a:p>
            <a:pPr>
              <a:defRPr/>
            </a:pPr>
            <a:r>
              <a:rPr lang="en-US" smtClean="0"/>
              <a:t>October 29, 2011</a:t>
            </a:r>
            <a:endParaRPr lang="en-US"/>
          </a:p>
        </p:txBody>
      </p:sp>
      <p:sp>
        <p:nvSpPr>
          <p:cNvPr id="6" name="Header Placeholder 5"/>
          <p:cNvSpPr>
            <a:spLocks noGrp="1"/>
          </p:cNvSpPr>
          <p:nvPr>
            <p:ph type="hdr" sz="quarter" idx="12"/>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99238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3CCA90-BF07-4DA9-ABA6-F6B2525B4EA7}" type="slidenum">
              <a:rPr lang="en-US" smtClean="0"/>
              <a:pPr>
                <a:defRPr/>
              </a:pPr>
              <a:t>3</a:t>
            </a:fld>
            <a:endParaRPr lang="en-US"/>
          </a:p>
        </p:txBody>
      </p:sp>
      <p:sp>
        <p:nvSpPr>
          <p:cNvPr id="5" name="Date Placeholder 4"/>
          <p:cNvSpPr>
            <a:spLocks noGrp="1"/>
          </p:cNvSpPr>
          <p:nvPr>
            <p:ph type="dt" idx="11"/>
          </p:nvPr>
        </p:nvSpPr>
        <p:spPr/>
        <p:txBody>
          <a:bodyPr/>
          <a:lstStyle/>
          <a:p>
            <a:pPr>
              <a:defRPr/>
            </a:pPr>
            <a:r>
              <a:rPr lang="en-US" smtClean="0"/>
              <a:t>October 29, 2011</a:t>
            </a:r>
            <a:endParaRPr lang="en-US"/>
          </a:p>
        </p:txBody>
      </p:sp>
      <p:sp>
        <p:nvSpPr>
          <p:cNvPr id="6" name="Header Placeholder 5"/>
          <p:cNvSpPr>
            <a:spLocks noGrp="1"/>
          </p:cNvSpPr>
          <p:nvPr>
            <p:ph type="hdr" sz="quarter" idx="12"/>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2470520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3CCA90-BF07-4DA9-ABA6-F6B2525B4EA7}" type="slidenum">
              <a:rPr lang="en-US" smtClean="0"/>
              <a:pPr>
                <a:defRPr/>
              </a:pPr>
              <a:t>4</a:t>
            </a:fld>
            <a:endParaRPr lang="en-US"/>
          </a:p>
        </p:txBody>
      </p:sp>
      <p:sp>
        <p:nvSpPr>
          <p:cNvPr id="5" name="Date Placeholder 4"/>
          <p:cNvSpPr>
            <a:spLocks noGrp="1"/>
          </p:cNvSpPr>
          <p:nvPr>
            <p:ph type="dt" idx="11"/>
          </p:nvPr>
        </p:nvSpPr>
        <p:spPr/>
        <p:txBody>
          <a:bodyPr/>
          <a:lstStyle/>
          <a:p>
            <a:pPr>
              <a:defRPr/>
            </a:pPr>
            <a:r>
              <a:rPr lang="en-US" smtClean="0"/>
              <a:t>October 29, 2011</a:t>
            </a:r>
            <a:endParaRPr lang="en-US"/>
          </a:p>
        </p:txBody>
      </p:sp>
      <p:sp>
        <p:nvSpPr>
          <p:cNvPr id="6" name="Header Placeholder 5"/>
          <p:cNvSpPr>
            <a:spLocks noGrp="1"/>
          </p:cNvSpPr>
          <p:nvPr>
            <p:ph type="hdr" sz="quarter" idx="12"/>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3156321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3CCA90-BF07-4DA9-ABA6-F6B2525B4EA7}" type="slidenum">
              <a:rPr lang="en-US" smtClean="0"/>
              <a:pPr>
                <a:defRPr/>
              </a:pPr>
              <a:t>5</a:t>
            </a:fld>
            <a:endParaRPr lang="en-US"/>
          </a:p>
        </p:txBody>
      </p:sp>
      <p:sp>
        <p:nvSpPr>
          <p:cNvPr id="5" name="Date Placeholder 4"/>
          <p:cNvSpPr>
            <a:spLocks noGrp="1"/>
          </p:cNvSpPr>
          <p:nvPr>
            <p:ph type="dt" idx="11"/>
          </p:nvPr>
        </p:nvSpPr>
        <p:spPr/>
        <p:txBody>
          <a:bodyPr/>
          <a:lstStyle/>
          <a:p>
            <a:pPr>
              <a:defRPr/>
            </a:pPr>
            <a:r>
              <a:rPr lang="en-US" smtClean="0"/>
              <a:t>October 29, 2011</a:t>
            </a:r>
            <a:endParaRPr lang="en-US"/>
          </a:p>
        </p:txBody>
      </p:sp>
      <p:sp>
        <p:nvSpPr>
          <p:cNvPr id="6" name="Header Placeholder 5"/>
          <p:cNvSpPr>
            <a:spLocks noGrp="1"/>
          </p:cNvSpPr>
          <p:nvPr>
            <p:ph type="hdr" sz="quarter" idx="12"/>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1118455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0D98893-D4A6-4690-90F3-1DBF80AA2116}" type="slidenum">
              <a:rPr lang="en-US"/>
              <a:pPr/>
              <a:t>7</a:t>
            </a:fld>
            <a:endParaRPr lang="en-US"/>
          </a:p>
        </p:txBody>
      </p:sp>
      <p:sp>
        <p:nvSpPr>
          <p:cNvPr id="37891" name="Rectangle 2"/>
          <p:cNvSpPr>
            <a:spLocks noGrp="1" noRot="1" noChangeAspect="1" noChangeArrowheads="1" noTextEdit="1"/>
          </p:cNvSpPr>
          <p:nvPr>
            <p:ph type="sldImg"/>
          </p:nvPr>
        </p:nvSpPr>
        <p:spPr>
          <a:xfrm>
            <a:off x="1182688" y="698500"/>
            <a:ext cx="4646612" cy="3484563"/>
          </a:xfrm>
          <a:ln/>
        </p:spPr>
      </p:sp>
      <p:sp>
        <p:nvSpPr>
          <p:cNvPr id="37892" name="Rectangle 3"/>
          <p:cNvSpPr>
            <a:spLocks noGrp="1" noChangeArrowheads="1"/>
          </p:cNvSpPr>
          <p:nvPr>
            <p:ph type="body" idx="1"/>
          </p:nvPr>
        </p:nvSpPr>
        <p:spPr>
          <a:xfrm>
            <a:off x="699782" y="4416223"/>
            <a:ext cx="5610836" cy="4181886"/>
          </a:xfrm>
          <a:noFill/>
          <a:ln/>
        </p:spPr>
        <p:txBody>
          <a:bodyPr/>
          <a:lstStyle/>
          <a:p>
            <a:pPr eaLnBrk="1" hangingPunct="1"/>
            <a:endParaRPr lang="en-US" smtClean="0"/>
          </a:p>
          <a:p>
            <a:pPr eaLnBrk="1" hangingPunct="1"/>
            <a:endParaRPr lang="en-US"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297523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4BFFCB5-4534-40EE-88A0-88B259D4AB77}" type="slidenum">
              <a:rPr lang="en-US"/>
              <a:pPr/>
              <a:t>8</a:t>
            </a:fld>
            <a:endParaRPr lang="en-US"/>
          </a:p>
        </p:txBody>
      </p:sp>
      <p:sp>
        <p:nvSpPr>
          <p:cNvPr id="38915" name="Rectangle 2"/>
          <p:cNvSpPr>
            <a:spLocks noGrp="1" noRot="1" noChangeAspect="1" noChangeArrowheads="1" noTextEdit="1"/>
          </p:cNvSpPr>
          <p:nvPr>
            <p:ph type="sldImg"/>
          </p:nvPr>
        </p:nvSpPr>
        <p:spPr>
          <a:xfrm>
            <a:off x="1182688" y="698500"/>
            <a:ext cx="4646612" cy="3484563"/>
          </a:xfrm>
          <a:ln/>
        </p:spPr>
      </p:sp>
      <p:sp>
        <p:nvSpPr>
          <p:cNvPr id="38916" name="Rectangle 3"/>
          <p:cNvSpPr>
            <a:spLocks noGrp="1" noChangeArrowheads="1"/>
          </p:cNvSpPr>
          <p:nvPr>
            <p:ph type="body" idx="1"/>
          </p:nvPr>
        </p:nvSpPr>
        <p:spPr>
          <a:xfrm>
            <a:off x="699782" y="4416223"/>
            <a:ext cx="5610836" cy="4181886"/>
          </a:xfrm>
          <a:noFill/>
          <a:ln/>
        </p:spPr>
        <p:txBody>
          <a:bodyPr/>
          <a:lstStyle/>
          <a:p>
            <a:pPr eaLnBrk="1" hangingPunct="1"/>
            <a:endParaRPr lang="en-US" dirty="0" smtClean="0"/>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3623437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400" cy="36006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09" name="Shape 20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0199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305EC-3822-4588-B270-27D0B6C27E62}" type="slidenum">
              <a:rPr lang="en-US"/>
              <a:pPr/>
              <a:t>16</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xfrm>
            <a:off x="711552" y="4267201"/>
            <a:ext cx="5609937" cy="4422775"/>
          </a:xfrm>
        </p:spPr>
        <p:txBody>
          <a:bodyPr/>
          <a:lstStyle/>
          <a:p>
            <a:endParaRPr lang="en-US"/>
          </a:p>
        </p:txBody>
      </p:sp>
      <p:sp>
        <p:nvSpPr>
          <p:cNvPr id="5" name="Date Placeholder 4"/>
          <p:cNvSpPr>
            <a:spLocks noGrp="1"/>
          </p:cNvSpPr>
          <p:nvPr>
            <p:ph type="dt" idx="10"/>
          </p:nvPr>
        </p:nvSpPr>
        <p:spPr/>
        <p:txBody>
          <a:bodyPr/>
          <a:lstStyle/>
          <a:p>
            <a:pPr>
              <a:defRPr/>
            </a:pPr>
            <a:r>
              <a:rPr lang="en-US" smtClean="0"/>
              <a:t>October 29, 2011</a:t>
            </a:r>
            <a:endParaRPr lang="en-US"/>
          </a:p>
        </p:txBody>
      </p:sp>
      <p:sp>
        <p:nvSpPr>
          <p:cNvPr id="6" name="Header Placeholder 5"/>
          <p:cNvSpPr>
            <a:spLocks noGrp="1"/>
          </p:cNvSpPr>
          <p:nvPr>
            <p:ph type="hdr" sz="quarter" idx="11"/>
          </p:nvPr>
        </p:nvSpPr>
        <p:spPr/>
        <p:txBody>
          <a:bodyPr/>
          <a:lstStyle/>
          <a:p>
            <a:pPr>
              <a:defRPr/>
            </a:pPr>
            <a:r>
              <a:rPr lang="en-US" smtClean="0"/>
              <a:t>Strategies for Working With ELLs in Our Classrooms--Introduction</a:t>
            </a:r>
            <a:endParaRPr lang="en-US"/>
          </a:p>
        </p:txBody>
      </p:sp>
    </p:spTree>
    <p:extLst>
      <p:ext uri="{BB962C8B-B14F-4D97-AF65-F5344CB8AC3E}">
        <p14:creationId xmlns:p14="http://schemas.microsoft.com/office/powerpoint/2010/main" val="3745022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585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585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22CEAB3F-87C4-42BC-9744-A4483CA6375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5"/>
          <p:cNvSpPr>
            <a:spLocks noGrp="1" noChangeArrowheads="1"/>
          </p:cNvSpPr>
          <p:nvPr>
            <p:ph type="dt" sz="half" idx="10"/>
          </p:nvPr>
        </p:nvSpPr>
        <p:spPr>
          <a:ln/>
        </p:spPr>
        <p:txBody>
          <a:bodyPr/>
          <a:lstStyle>
            <a:lvl1pPr>
              <a:defRPr/>
            </a:lvl1pPr>
          </a:lstStyle>
          <a:p>
            <a:pPr>
              <a:defRPr/>
            </a:pPr>
            <a:endParaRPr lang="en-US"/>
          </a:p>
        </p:txBody>
      </p:sp>
      <p:sp>
        <p:nvSpPr>
          <p:cNvPr id="5" name="Rectangle 156"/>
          <p:cNvSpPr>
            <a:spLocks noGrp="1" noChangeArrowheads="1"/>
          </p:cNvSpPr>
          <p:nvPr>
            <p:ph type="ftr" sz="quarter" idx="11"/>
          </p:nvPr>
        </p:nvSpPr>
        <p:spPr>
          <a:ln/>
        </p:spPr>
        <p:txBody>
          <a:bodyPr/>
          <a:lstStyle>
            <a:lvl1pPr>
              <a:defRPr/>
            </a:lvl1pPr>
          </a:lstStyle>
          <a:p>
            <a:pPr>
              <a:defRPr/>
            </a:pPr>
            <a:endParaRPr lang="en-US"/>
          </a:p>
        </p:txBody>
      </p:sp>
      <p:sp>
        <p:nvSpPr>
          <p:cNvPr id="6" name="Rectangle 157"/>
          <p:cNvSpPr>
            <a:spLocks noGrp="1" noChangeArrowheads="1"/>
          </p:cNvSpPr>
          <p:nvPr>
            <p:ph type="sldNum" sz="quarter" idx="12"/>
          </p:nvPr>
        </p:nvSpPr>
        <p:spPr>
          <a:ln/>
        </p:spPr>
        <p:txBody>
          <a:bodyPr/>
          <a:lstStyle>
            <a:lvl1pPr>
              <a:defRPr/>
            </a:lvl1pPr>
          </a:lstStyle>
          <a:p>
            <a:pPr>
              <a:defRPr/>
            </a:pPr>
            <a:fld id="{2330BA28-2DF9-455C-AEBF-59CCBAA970D8}"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5"/>
          <p:cNvSpPr>
            <a:spLocks noGrp="1" noChangeArrowheads="1"/>
          </p:cNvSpPr>
          <p:nvPr>
            <p:ph type="dt" sz="half" idx="10"/>
          </p:nvPr>
        </p:nvSpPr>
        <p:spPr>
          <a:ln/>
        </p:spPr>
        <p:txBody>
          <a:bodyPr/>
          <a:lstStyle>
            <a:lvl1pPr>
              <a:defRPr/>
            </a:lvl1pPr>
          </a:lstStyle>
          <a:p>
            <a:pPr>
              <a:defRPr/>
            </a:pPr>
            <a:endParaRPr lang="en-US"/>
          </a:p>
        </p:txBody>
      </p:sp>
      <p:sp>
        <p:nvSpPr>
          <p:cNvPr id="5" name="Rectangle 156"/>
          <p:cNvSpPr>
            <a:spLocks noGrp="1" noChangeArrowheads="1"/>
          </p:cNvSpPr>
          <p:nvPr>
            <p:ph type="ftr" sz="quarter" idx="11"/>
          </p:nvPr>
        </p:nvSpPr>
        <p:spPr>
          <a:ln/>
        </p:spPr>
        <p:txBody>
          <a:bodyPr/>
          <a:lstStyle>
            <a:lvl1pPr>
              <a:defRPr/>
            </a:lvl1pPr>
          </a:lstStyle>
          <a:p>
            <a:pPr>
              <a:defRPr/>
            </a:pPr>
            <a:endParaRPr lang="en-US"/>
          </a:p>
        </p:txBody>
      </p:sp>
      <p:sp>
        <p:nvSpPr>
          <p:cNvPr id="6" name="Rectangle 157"/>
          <p:cNvSpPr>
            <a:spLocks noGrp="1" noChangeArrowheads="1"/>
          </p:cNvSpPr>
          <p:nvPr>
            <p:ph type="sldNum" sz="quarter" idx="12"/>
          </p:nvPr>
        </p:nvSpPr>
        <p:spPr>
          <a:ln/>
        </p:spPr>
        <p:txBody>
          <a:bodyPr/>
          <a:lstStyle>
            <a:lvl1pPr>
              <a:defRPr/>
            </a:lvl1pPr>
          </a:lstStyle>
          <a:p>
            <a:pPr>
              <a:defRPr/>
            </a:pPr>
            <a:fld id="{D970431B-CA8A-47DA-B132-D8D74DD002CF}"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5"/>
          <p:cNvSpPr>
            <a:spLocks noGrp="1" noChangeArrowheads="1"/>
          </p:cNvSpPr>
          <p:nvPr>
            <p:ph type="dt" sz="half" idx="10"/>
          </p:nvPr>
        </p:nvSpPr>
        <p:spPr>
          <a:ln/>
        </p:spPr>
        <p:txBody>
          <a:bodyPr/>
          <a:lstStyle>
            <a:lvl1pPr>
              <a:defRPr/>
            </a:lvl1pPr>
          </a:lstStyle>
          <a:p>
            <a:pPr>
              <a:defRPr/>
            </a:pPr>
            <a:endParaRPr lang="en-US"/>
          </a:p>
        </p:txBody>
      </p:sp>
      <p:sp>
        <p:nvSpPr>
          <p:cNvPr id="6" name="Rectangle 156"/>
          <p:cNvSpPr>
            <a:spLocks noGrp="1" noChangeArrowheads="1"/>
          </p:cNvSpPr>
          <p:nvPr>
            <p:ph type="ftr" sz="quarter" idx="11"/>
          </p:nvPr>
        </p:nvSpPr>
        <p:spPr>
          <a:ln/>
        </p:spPr>
        <p:txBody>
          <a:bodyPr/>
          <a:lstStyle>
            <a:lvl1pPr>
              <a:defRPr/>
            </a:lvl1pPr>
          </a:lstStyle>
          <a:p>
            <a:pPr>
              <a:defRPr/>
            </a:pPr>
            <a:endParaRPr lang="en-US"/>
          </a:p>
        </p:txBody>
      </p:sp>
      <p:sp>
        <p:nvSpPr>
          <p:cNvPr id="7" name="Rectangle 157"/>
          <p:cNvSpPr>
            <a:spLocks noGrp="1" noChangeArrowheads="1"/>
          </p:cNvSpPr>
          <p:nvPr>
            <p:ph type="sldNum" sz="quarter" idx="12"/>
          </p:nvPr>
        </p:nvSpPr>
        <p:spPr>
          <a:ln/>
        </p:spPr>
        <p:txBody>
          <a:bodyPr/>
          <a:lstStyle>
            <a:lvl1pPr>
              <a:defRPr/>
            </a:lvl1pPr>
          </a:lstStyle>
          <a:p>
            <a:pPr>
              <a:defRPr/>
            </a:pPr>
            <a:fld id="{2D1F5031-1A0F-4D03-9E2E-B720B5BE6B10}"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5"/>
          <p:cNvSpPr>
            <a:spLocks noGrp="1" noChangeArrowheads="1"/>
          </p:cNvSpPr>
          <p:nvPr>
            <p:ph type="dt" sz="half" idx="10"/>
          </p:nvPr>
        </p:nvSpPr>
        <p:spPr>
          <a:ln/>
        </p:spPr>
        <p:txBody>
          <a:bodyPr/>
          <a:lstStyle>
            <a:lvl1pPr>
              <a:defRPr/>
            </a:lvl1pPr>
          </a:lstStyle>
          <a:p>
            <a:pPr>
              <a:defRPr/>
            </a:pPr>
            <a:endParaRPr lang="en-US"/>
          </a:p>
        </p:txBody>
      </p:sp>
      <p:sp>
        <p:nvSpPr>
          <p:cNvPr id="5" name="Rectangle 156"/>
          <p:cNvSpPr>
            <a:spLocks noGrp="1" noChangeArrowheads="1"/>
          </p:cNvSpPr>
          <p:nvPr>
            <p:ph type="ftr" sz="quarter" idx="11"/>
          </p:nvPr>
        </p:nvSpPr>
        <p:spPr>
          <a:ln/>
        </p:spPr>
        <p:txBody>
          <a:bodyPr/>
          <a:lstStyle>
            <a:lvl1pPr>
              <a:defRPr/>
            </a:lvl1pPr>
          </a:lstStyle>
          <a:p>
            <a:pPr>
              <a:defRPr/>
            </a:pPr>
            <a:endParaRPr lang="en-US"/>
          </a:p>
        </p:txBody>
      </p:sp>
      <p:sp>
        <p:nvSpPr>
          <p:cNvPr id="6" name="Rectangle 157"/>
          <p:cNvSpPr>
            <a:spLocks noGrp="1" noChangeArrowheads="1"/>
          </p:cNvSpPr>
          <p:nvPr>
            <p:ph type="sldNum" sz="quarter" idx="12"/>
          </p:nvPr>
        </p:nvSpPr>
        <p:spPr>
          <a:ln/>
        </p:spPr>
        <p:txBody>
          <a:bodyPr/>
          <a:lstStyle>
            <a:lvl1pPr>
              <a:defRPr/>
            </a:lvl1pPr>
          </a:lstStyle>
          <a:p>
            <a:pPr>
              <a:defRPr/>
            </a:pPr>
            <a:fld id="{AC4B49B2-9F1E-4843-AEA5-30F33C855BC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5"/>
          <p:cNvSpPr>
            <a:spLocks noGrp="1" noChangeArrowheads="1"/>
          </p:cNvSpPr>
          <p:nvPr>
            <p:ph type="dt" sz="half" idx="10"/>
          </p:nvPr>
        </p:nvSpPr>
        <p:spPr>
          <a:ln/>
        </p:spPr>
        <p:txBody>
          <a:bodyPr/>
          <a:lstStyle>
            <a:lvl1pPr>
              <a:defRPr/>
            </a:lvl1pPr>
          </a:lstStyle>
          <a:p>
            <a:pPr>
              <a:defRPr/>
            </a:pPr>
            <a:endParaRPr lang="en-US"/>
          </a:p>
        </p:txBody>
      </p:sp>
      <p:sp>
        <p:nvSpPr>
          <p:cNvPr id="5" name="Rectangle 156"/>
          <p:cNvSpPr>
            <a:spLocks noGrp="1" noChangeArrowheads="1"/>
          </p:cNvSpPr>
          <p:nvPr>
            <p:ph type="ftr" sz="quarter" idx="11"/>
          </p:nvPr>
        </p:nvSpPr>
        <p:spPr>
          <a:ln/>
        </p:spPr>
        <p:txBody>
          <a:bodyPr/>
          <a:lstStyle>
            <a:lvl1pPr>
              <a:defRPr/>
            </a:lvl1pPr>
          </a:lstStyle>
          <a:p>
            <a:pPr>
              <a:defRPr/>
            </a:pPr>
            <a:endParaRPr lang="en-US"/>
          </a:p>
        </p:txBody>
      </p:sp>
      <p:sp>
        <p:nvSpPr>
          <p:cNvPr id="6" name="Rectangle 157"/>
          <p:cNvSpPr>
            <a:spLocks noGrp="1" noChangeArrowheads="1"/>
          </p:cNvSpPr>
          <p:nvPr>
            <p:ph type="sldNum" sz="quarter" idx="12"/>
          </p:nvPr>
        </p:nvSpPr>
        <p:spPr>
          <a:ln/>
        </p:spPr>
        <p:txBody>
          <a:bodyPr/>
          <a:lstStyle>
            <a:lvl1pPr>
              <a:defRPr/>
            </a:lvl1pPr>
          </a:lstStyle>
          <a:p>
            <a:pPr>
              <a:defRPr/>
            </a:pPr>
            <a:fld id="{E25F7645-1EE9-475C-8A5E-6333B3E2E035}"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5"/>
          <p:cNvSpPr>
            <a:spLocks noGrp="1" noChangeArrowheads="1"/>
          </p:cNvSpPr>
          <p:nvPr>
            <p:ph type="dt" sz="half" idx="10"/>
          </p:nvPr>
        </p:nvSpPr>
        <p:spPr>
          <a:ln/>
        </p:spPr>
        <p:txBody>
          <a:bodyPr/>
          <a:lstStyle>
            <a:lvl1pPr>
              <a:defRPr/>
            </a:lvl1pPr>
          </a:lstStyle>
          <a:p>
            <a:pPr>
              <a:defRPr/>
            </a:pPr>
            <a:endParaRPr lang="en-US"/>
          </a:p>
        </p:txBody>
      </p:sp>
      <p:sp>
        <p:nvSpPr>
          <p:cNvPr id="6" name="Rectangle 156"/>
          <p:cNvSpPr>
            <a:spLocks noGrp="1" noChangeArrowheads="1"/>
          </p:cNvSpPr>
          <p:nvPr>
            <p:ph type="ftr" sz="quarter" idx="11"/>
          </p:nvPr>
        </p:nvSpPr>
        <p:spPr>
          <a:ln/>
        </p:spPr>
        <p:txBody>
          <a:bodyPr/>
          <a:lstStyle>
            <a:lvl1pPr>
              <a:defRPr/>
            </a:lvl1pPr>
          </a:lstStyle>
          <a:p>
            <a:pPr>
              <a:defRPr/>
            </a:pPr>
            <a:endParaRPr lang="en-US"/>
          </a:p>
        </p:txBody>
      </p:sp>
      <p:sp>
        <p:nvSpPr>
          <p:cNvPr id="7" name="Rectangle 157"/>
          <p:cNvSpPr>
            <a:spLocks noGrp="1" noChangeArrowheads="1"/>
          </p:cNvSpPr>
          <p:nvPr>
            <p:ph type="sldNum" sz="quarter" idx="12"/>
          </p:nvPr>
        </p:nvSpPr>
        <p:spPr>
          <a:ln/>
        </p:spPr>
        <p:txBody>
          <a:bodyPr/>
          <a:lstStyle>
            <a:lvl1pPr>
              <a:defRPr/>
            </a:lvl1pPr>
          </a:lstStyle>
          <a:p>
            <a:pPr>
              <a:defRPr/>
            </a:pPr>
            <a:fld id="{941F458C-27C9-4A39-ADB6-54FD41E8533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5"/>
          <p:cNvSpPr>
            <a:spLocks noGrp="1" noChangeArrowheads="1"/>
          </p:cNvSpPr>
          <p:nvPr>
            <p:ph type="dt" sz="half" idx="10"/>
          </p:nvPr>
        </p:nvSpPr>
        <p:spPr>
          <a:ln/>
        </p:spPr>
        <p:txBody>
          <a:bodyPr/>
          <a:lstStyle>
            <a:lvl1pPr>
              <a:defRPr/>
            </a:lvl1pPr>
          </a:lstStyle>
          <a:p>
            <a:pPr>
              <a:defRPr/>
            </a:pPr>
            <a:endParaRPr lang="en-US"/>
          </a:p>
        </p:txBody>
      </p:sp>
      <p:sp>
        <p:nvSpPr>
          <p:cNvPr id="8" name="Rectangle 156"/>
          <p:cNvSpPr>
            <a:spLocks noGrp="1" noChangeArrowheads="1"/>
          </p:cNvSpPr>
          <p:nvPr>
            <p:ph type="ftr" sz="quarter" idx="11"/>
          </p:nvPr>
        </p:nvSpPr>
        <p:spPr>
          <a:ln/>
        </p:spPr>
        <p:txBody>
          <a:bodyPr/>
          <a:lstStyle>
            <a:lvl1pPr>
              <a:defRPr/>
            </a:lvl1pPr>
          </a:lstStyle>
          <a:p>
            <a:pPr>
              <a:defRPr/>
            </a:pPr>
            <a:endParaRPr lang="en-US"/>
          </a:p>
        </p:txBody>
      </p:sp>
      <p:sp>
        <p:nvSpPr>
          <p:cNvPr id="9" name="Rectangle 157"/>
          <p:cNvSpPr>
            <a:spLocks noGrp="1" noChangeArrowheads="1"/>
          </p:cNvSpPr>
          <p:nvPr>
            <p:ph type="sldNum" sz="quarter" idx="12"/>
          </p:nvPr>
        </p:nvSpPr>
        <p:spPr>
          <a:ln/>
        </p:spPr>
        <p:txBody>
          <a:bodyPr/>
          <a:lstStyle>
            <a:lvl1pPr>
              <a:defRPr/>
            </a:lvl1pPr>
          </a:lstStyle>
          <a:p>
            <a:pPr>
              <a:defRPr/>
            </a:pPr>
            <a:fld id="{38CC2CE6-922C-4939-9E90-2403CB1B1D6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5"/>
          <p:cNvSpPr>
            <a:spLocks noGrp="1" noChangeArrowheads="1"/>
          </p:cNvSpPr>
          <p:nvPr>
            <p:ph type="dt" sz="half" idx="10"/>
          </p:nvPr>
        </p:nvSpPr>
        <p:spPr>
          <a:ln/>
        </p:spPr>
        <p:txBody>
          <a:bodyPr/>
          <a:lstStyle>
            <a:lvl1pPr>
              <a:defRPr/>
            </a:lvl1pPr>
          </a:lstStyle>
          <a:p>
            <a:pPr>
              <a:defRPr/>
            </a:pPr>
            <a:endParaRPr lang="en-US"/>
          </a:p>
        </p:txBody>
      </p:sp>
      <p:sp>
        <p:nvSpPr>
          <p:cNvPr id="4" name="Rectangle 156"/>
          <p:cNvSpPr>
            <a:spLocks noGrp="1" noChangeArrowheads="1"/>
          </p:cNvSpPr>
          <p:nvPr>
            <p:ph type="ftr" sz="quarter" idx="11"/>
          </p:nvPr>
        </p:nvSpPr>
        <p:spPr>
          <a:ln/>
        </p:spPr>
        <p:txBody>
          <a:bodyPr/>
          <a:lstStyle>
            <a:lvl1pPr>
              <a:defRPr/>
            </a:lvl1pPr>
          </a:lstStyle>
          <a:p>
            <a:pPr>
              <a:defRPr/>
            </a:pPr>
            <a:endParaRPr lang="en-US"/>
          </a:p>
        </p:txBody>
      </p:sp>
      <p:sp>
        <p:nvSpPr>
          <p:cNvPr id="5" name="Rectangle 157"/>
          <p:cNvSpPr>
            <a:spLocks noGrp="1" noChangeArrowheads="1"/>
          </p:cNvSpPr>
          <p:nvPr>
            <p:ph type="sldNum" sz="quarter" idx="12"/>
          </p:nvPr>
        </p:nvSpPr>
        <p:spPr>
          <a:ln/>
        </p:spPr>
        <p:txBody>
          <a:bodyPr/>
          <a:lstStyle>
            <a:lvl1pPr>
              <a:defRPr/>
            </a:lvl1pPr>
          </a:lstStyle>
          <a:p>
            <a:pPr>
              <a:defRPr/>
            </a:pPr>
            <a:fld id="{35B2953F-F103-4DB6-83B3-50189CB217EF}"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5"/>
          <p:cNvSpPr>
            <a:spLocks noGrp="1" noChangeArrowheads="1"/>
          </p:cNvSpPr>
          <p:nvPr>
            <p:ph type="dt" sz="half" idx="10"/>
          </p:nvPr>
        </p:nvSpPr>
        <p:spPr>
          <a:ln/>
        </p:spPr>
        <p:txBody>
          <a:bodyPr/>
          <a:lstStyle>
            <a:lvl1pPr>
              <a:defRPr/>
            </a:lvl1pPr>
          </a:lstStyle>
          <a:p>
            <a:pPr>
              <a:defRPr/>
            </a:pPr>
            <a:endParaRPr lang="en-US"/>
          </a:p>
        </p:txBody>
      </p:sp>
      <p:sp>
        <p:nvSpPr>
          <p:cNvPr id="3" name="Rectangle 156"/>
          <p:cNvSpPr>
            <a:spLocks noGrp="1" noChangeArrowheads="1"/>
          </p:cNvSpPr>
          <p:nvPr>
            <p:ph type="ftr" sz="quarter" idx="11"/>
          </p:nvPr>
        </p:nvSpPr>
        <p:spPr>
          <a:ln/>
        </p:spPr>
        <p:txBody>
          <a:bodyPr/>
          <a:lstStyle>
            <a:lvl1pPr>
              <a:defRPr/>
            </a:lvl1pPr>
          </a:lstStyle>
          <a:p>
            <a:pPr>
              <a:defRPr/>
            </a:pPr>
            <a:endParaRPr lang="en-US"/>
          </a:p>
        </p:txBody>
      </p:sp>
      <p:sp>
        <p:nvSpPr>
          <p:cNvPr id="4" name="Rectangle 157"/>
          <p:cNvSpPr>
            <a:spLocks noGrp="1" noChangeArrowheads="1"/>
          </p:cNvSpPr>
          <p:nvPr>
            <p:ph type="sldNum" sz="quarter" idx="12"/>
          </p:nvPr>
        </p:nvSpPr>
        <p:spPr>
          <a:ln/>
        </p:spPr>
        <p:txBody>
          <a:bodyPr/>
          <a:lstStyle>
            <a:lvl1pPr>
              <a:defRPr/>
            </a:lvl1pPr>
          </a:lstStyle>
          <a:p>
            <a:pPr>
              <a:defRPr/>
            </a:pPr>
            <a:fld id="{D8F736DD-64B5-44D2-8935-50C2142D630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5"/>
          <p:cNvSpPr>
            <a:spLocks noGrp="1" noChangeArrowheads="1"/>
          </p:cNvSpPr>
          <p:nvPr>
            <p:ph type="dt" sz="half" idx="10"/>
          </p:nvPr>
        </p:nvSpPr>
        <p:spPr>
          <a:ln/>
        </p:spPr>
        <p:txBody>
          <a:bodyPr/>
          <a:lstStyle>
            <a:lvl1pPr>
              <a:defRPr/>
            </a:lvl1pPr>
          </a:lstStyle>
          <a:p>
            <a:pPr>
              <a:defRPr/>
            </a:pPr>
            <a:endParaRPr lang="en-US"/>
          </a:p>
        </p:txBody>
      </p:sp>
      <p:sp>
        <p:nvSpPr>
          <p:cNvPr id="6" name="Rectangle 156"/>
          <p:cNvSpPr>
            <a:spLocks noGrp="1" noChangeArrowheads="1"/>
          </p:cNvSpPr>
          <p:nvPr>
            <p:ph type="ftr" sz="quarter" idx="11"/>
          </p:nvPr>
        </p:nvSpPr>
        <p:spPr>
          <a:ln/>
        </p:spPr>
        <p:txBody>
          <a:bodyPr/>
          <a:lstStyle>
            <a:lvl1pPr>
              <a:defRPr/>
            </a:lvl1pPr>
          </a:lstStyle>
          <a:p>
            <a:pPr>
              <a:defRPr/>
            </a:pPr>
            <a:endParaRPr lang="en-US"/>
          </a:p>
        </p:txBody>
      </p:sp>
      <p:sp>
        <p:nvSpPr>
          <p:cNvPr id="7" name="Rectangle 157"/>
          <p:cNvSpPr>
            <a:spLocks noGrp="1" noChangeArrowheads="1"/>
          </p:cNvSpPr>
          <p:nvPr>
            <p:ph type="sldNum" sz="quarter" idx="12"/>
          </p:nvPr>
        </p:nvSpPr>
        <p:spPr>
          <a:ln/>
        </p:spPr>
        <p:txBody>
          <a:bodyPr/>
          <a:lstStyle>
            <a:lvl1pPr>
              <a:defRPr/>
            </a:lvl1pPr>
          </a:lstStyle>
          <a:p>
            <a:pPr>
              <a:defRPr/>
            </a:pPr>
            <a:fld id="{6CB7C4D9-DFAB-4EED-AB73-2A1EAE4B97D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5"/>
          <p:cNvSpPr>
            <a:spLocks noGrp="1" noChangeArrowheads="1"/>
          </p:cNvSpPr>
          <p:nvPr>
            <p:ph type="dt" sz="half" idx="10"/>
          </p:nvPr>
        </p:nvSpPr>
        <p:spPr>
          <a:ln/>
        </p:spPr>
        <p:txBody>
          <a:bodyPr/>
          <a:lstStyle>
            <a:lvl1pPr>
              <a:defRPr/>
            </a:lvl1pPr>
          </a:lstStyle>
          <a:p>
            <a:pPr>
              <a:defRPr/>
            </a:pPr>
            <a:endParaRPr lang="en-US"/>
          </a:p>
        </p:txBody>
      </p:sp>
      <p:sp>
        <p:nvSpPr>
          <p:cNvPr id="6" name="Rectangle 156"/>
          <p:cNvSpPr>
            <a:spLocks noGrp="1" noChangeArrowheads="1"/>
          </p:cNvSpPr>
          <p:nvPr>
            <p:ph type="ftr" sz="quarter" idx="11"/>
          </p:nvPr>
        </p:nvSpPr>
        <p:spPr>
          <a:ln/>
        </p:spPr>
        <p:txBody>
          <a:bodyPr/>
          <a:lstStyle>
            <a:lvl1pPr>
              <a:defRPr/>
            </a:lvl1pPr>
          </a:lstStyle>
          <a:p>
            <a:pPr>
              <a:defRPr/>
            </a:pPr>
            <a:endParaRPr lang="en-US"/>
          </a:p>
        </p:txBody>
      </p:sp>
      <p:sp>
        <p:nvSpPr>
          <p:cNvPr id="7" name="Rectangle 157"/>
          <p:cNvSpPr>
            <a:spLocks noGrp="1" noChangeArrowheads="1"/>
          </p:cNvSpPr>
          <p:nvPr>
            <p:ph type="sldNum" sz="quarter" idx="12"/>
          </p:nvPr>
        </p:nvSpPr>
        <p:spPr>
          <a:ln/>
        </p:spPr>
        <p:txBody>
          <a:bodyPr/>
          <a:lstStyle>
            <a:lvl1pPr>
              <a:defRPr/>
            </a:lvl1pPr>
          </a:lstStyle>
          <a:p>
            <a:pPr>
              <a:defRPr/>
            </a:pPr>
            <a:fld id="{BFA940CE-E0A5-4025-9ED7-6D14876B753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422400"/>
            <a:ext cx="9147175" cy="5435600"/>
            <a:chOff x="0" y="896"/>
            <a:chExt cx="5762" cy="3424"/>
          </a:xfrm>
        </p:grpSpPr>
        <p:grpSp>
          <p:nvGrpSpPr>
            <p:cNvPr id="2056" name="Group 3"/>
            <p:cNvGrpSpPr>
              <a:grpSpLocks/>
            </p:cNvGrpSpPr>
            <p:nvPr userDrawn="1"/>
          </p:nvGrpSpPr>
          <p:grpSpPr bwMode="auto">
            <a:xfrm>
              <a:off x="20" y="896"/>
              <a:ext cx="5742" cy="3424"/>
              <a:chOff x="20" y="896"/>
              <a:chExt cx="5742" cy="3424"/>
            </a:xfrm>
          </p:grpSpPr>
          <p:sp>
            <p:nvSpPr>
              <p:cNvPr id="5734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5734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5735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5735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5735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5735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5735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5735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5735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5735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5735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5735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5736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2057" name="Group 17"/>
            <p:cNvGrpSpPr>
              <a:grpSpLocks/>
            </p:cNvGrpSpPr>
            <p:nvPr userDrawn="1"/>
          </p:nvGrpSpPr>
          <p:grpSpPr bwMode="auto">
            <a:xfrm>
              <a:off x="0" y="2291"/>
              <a:ext cx="1385" cy="1702"/>
              <a:chOff x="0" y="2291"/>
              <a:chExt cx="1385" cy="1702"/>
            </a:xfrm>
          </p:grpSpPr>
          <p:sp>
            <p:nvSpPr>
              <p:cNvPr id="57362"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4"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6"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7"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69"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0"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1"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2"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3"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6"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79"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1"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2"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3"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8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39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0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1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5742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8"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2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4"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5"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8"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39"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0"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1"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3"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5"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6"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4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1"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2"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3"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5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6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7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8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8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8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5748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5748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5748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5748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5748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5748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5748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5749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5749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9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49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5749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574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574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574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499" name="Rectangle 155"/>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57500" name="Rectangle 15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57501" name="Rectangle 157"/>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D594EA95-7929-4791-9870-2267CD5D87BC}" type="slidenum">
              <a:rPr lang="en-US"/>
              <a:pPr>
                <a:defRPr/>
              </a:pPr>
              <a:t>‹#›</a:t>
            </a:fld>
            <a:endParaRPr lang="en-US"/>
          </a:p>
        </p:txBody>
      </p:sp>
      <p:sp>
        <p:nvSpPr>
          <p:cNvPr id="57504" name="Rectangle 160"/>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nces.ed.gov/programs/coe/indicator_cgf.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olorincolorado.org/article/what-you-need-know-about-ells-fast-fac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a:xfrm>
            <a:off x="457200" y="609600"/>
            <a:ext cx="8229600" cy="1371600"/>
          </a:xfrm>
        </p:spPr>
        <p:txBody>
          <a:bodyPr/>
          <a:lstStyle/>
          <a:p>
            <a:pPr eaLnBrk="1" hangingPunct="1">
              <a:defRPr/>
            </a:pPr>
            <a:r>
              <a:rPr lang="en-US" sz="4000" dirty="0" smtClean="0"/>
              <a:t>English Language Learners</a:t>
            </a:r>
            <a:br>
              <a:rPr lang="en-US" sz="4000" dirty="0" smtClean="0"/>
            </a:br>
            <a:r>
              <a:rPr lang="en-US" sz="4000" dirty="0" smtClean="0"/>
              <a:t>In Our Classrooms</a:t>
            </a:r>
          </a:p>
        </p:txBody>
      </p:sp>
      <p:sp>
        <p:nvSpPr>
          <p:cNvPr id="4099" name="Rectangle 3"/>
          <p:cNvSpPr>
            <a:spLocks noChangeArrowheads="1"/>
          </p:cNvSpPr>
          <p:nvPr/>
        </p:nvSpPr>
        <p:spPr bwMode="auto">
          <a:xfrm>
            <a:off x="3733800" y="2438400"/>
            <a:ext cx="9144000" cy="0"/>
          </a:xfrm>
          <a:prstGeom prst="rect">
            <a:avLst/>
          </a:prstGeom>
          <a:noFill/>
          <a:ln w="9525">
            <a:noFill/>
            <a:miter lim="800000"/>
            <a:headEnd/>
            <a:tailEnd/>
          </a:ln>
        </p:spPr>
        <p:txBody>
          <a:bodyPr>
            <a:spAutoFit/>
          </a:bodyPr>
          <a:lstStyle/>
          <a:p>
            <a:endParaRPr lang="en-US" dirty="0"/>
          </a:p>
        </p:txBody>
      </p:sp>
      <p:pic>
        <p:nvPicPr>
          <p:cNvPr id="4100" name="Picture 5" descr="MPj04306420000[1]"/>
          <p:cNvPicPr>
            <a:picLocks noChangeAspect="1" noChangeArrowheads="1"/>
          </p:cNvPicPr>
          <p:nvPr/>
        </p:nvPicPr>
        <p:blipFill>
          <a:blip r:embed="rId3" cstate="print"/>
          <a:srcRect/>
          <a:stretch>
            <a:fillRect/>
          </a:stretch>
        </p:blipFill>
        <p:spPr bwMode="auto">
          <a:xfrm>
            <a:off x="2133600" y="2209800"/>
            <a:ext cx="4876800" cy="350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sz="4000" dirty="0" smtClean="0">
                <a:solidFill>
                  <a:schemeClr val="tx1"/>
                </a:solidFill>
                <a:effectLst>
                  <a:outerShdw blurRad="38100" dist="38100" dir="2700000" algn="tl">
                    <a:srgbClr val="000000">
                      <a:alpha val="43137"/>
                    </a:srgbClr>
                  </a:outerShdw>
                </a:effectLst>
              </a:rPr>
              <a:t>Identification of </a:t>
            </a:r>
            <a:br>
              <a:rPr lang="en-US" sz="4000" dirty="0" smtClean="0">
                <a:solidFill>
                  <a:schemeClr val="tx1"/>
                </a:solidFill>
                <a:effectLst>
                  <a:outerShdw blurRad="38100" dist="38100" dir="2700000" algn="tl">
                    <a:srgbClr val="000000">
                      <a:alpha val="43137"/>
                    </a:srgbClr>
                  </a:outerShdw>
                </a:effectLst>
              </a:rPr>
            </a:br>
            <a:r>
              <a:rPr lang="en-US" sz="4000" dirty="0" smtClean="0">
                <a:solidFill>
                  <a:schemeClr val="tx1"/>
                </a:solidFill>
                <a:effectLst>
                  <a:outerShdw blurRad="38100" dist="38100" dir="2700000" algn="tl">
                    <a:srgbClr val="000000">
                      <a:alpha val="43137"/>
                    </a:srgbClr>
                  </a:outerShdw>
                </a:effectLst>
              </a:rPr>
              <a:t>Limited English Proficient Students</a:t>
            </a:r>
          </a:p>
        </p:txBody>
      </p:sp>
      <p:sp>
        <p:nvSpPr>
          <p:cNvPr id="40963" name="Rectangle 3"/>
          <p:cNvSpPr>
            <a:spLocks noGrp="1" noChangeArrowheads="1"/>
          </p:cNvSpPr>
          <p:nvPr>
            <p:ph type="body" idx="1"/>
          </p:nvPr>
        </p:nvSpPr>
        <p:spPr>
          <a:xfrm>
            <a:off x="457200" y="1752600"/>
            <a:ext cx="8229600" cy="4724400"/>
          </a:xfrm>
        </p:spPr>
        <p:txBody>
          <a:bodyPr/>
          <a:lstStyle/>
          <a:p>
            <a:pPr>
              <a:lnSpc>
                <a:spcPct val="80000"/>
              </a:lnSpc>
              <a:buFont typeface="Arial" pitchFamily="34" charset="0"/>
              <a:buChar char="•"/>
            </a:pPr>
            <a:r>
              <a:rPr lang="en-US" sz="2800" dirty="0" smtClean="0">
                <a:effectLst>
                  <a:outerShdw blurRad="38100" dist="38100" dir="2700000" algn="tl">
                    <a:srgbClr val="000000">
                      <a:alpha val="43137"/>
                    </a:srgbClr>
                  </a:outerShdw>
                </a:effectLst>
              </a:rPr>
              <a:t>Federal law requires that a home/primary language survey must be completed as part of the initial identification of LEP students at the time of enrollment.  </a:t>
            </a:r>
          </a:p>
          <a:p>
            <a:pPr>
              <a:lnSpc>
                <a:spcPct val="80000"/>
              </a:lnSpc>
              <a:buFont typeface="Arial" pitchFamily="34" charset="0"/>
              <a:buChar char="•"/>
            </a:pPr>
            <a:endParaRPr lang="en-US" sz="1200" dirty="0" smtClean="0">
              <a:effectLst>
                <a:outerShdw blurRad="38100" dist="38100" dir="2700000" algn="tl">
                  <a:srgbClr val="000000">
                    <a:alpha val="43137"/>
                  </a:srgbClr>
                </a:outerShdw>
              </a:effectLst>
            </a:endParaRPr>
          </a:p>
          <a:p>
            <a:pPr>
              <a:lnSpc>
                <a:spcPct val="80000"/>
              </a:lnSpc>
              <a:buFont typeface="Arial" pitchFamily="34" charset="0"/>
              <a:buChar char="•"/>
            </a:pPr>
            <a:r>
              <a:rPr lang="en-US" sz="2800" dirty="0" smtClean="0">
                <a:effectLst>
                  <a:outerShdw blurRad="38100" dist="38100" dir="2700000" algn="tl">
                    <a:srgbClr val="000000">
                      <a:alpha val="43137"/>
                    </a:srgbClr>
                  </a:outerShdw>
                </a:effectLst>
              </a:rPr>
              <a:t>School divisions must assess students who have been identified with a home language survey for English language proficiency. </a:t>
            </a:r>
          </a:p>
          <a:p>
            <a:pPr>
              <a:lnSpc>
                <a:spcPct val="80000"/>
              </a:lnSpc>
              <a:buFont typeface="Arial" pitchFamily="34" charset="0"/>
              <a:buChar char="•"/>
            </a:pPr>
            <a:endParaRPr lang="en-US" sz="1200" dirty="0" smtClean="0">
              <a:effectLst>
                <a:outerShdw blurRad="38100" dist="38100" dir="2700000" algn="tl">
                  <a:srgbClr val="000000">
                    <a:alpha val="43137"/>
                  </a:srgbClr>
                </a:outerShdw>
              </a:effectLst>
            </a:endParaRPr>
          </a:p>
          <a:p>
            <a:pPr>
              <a:lnSpc>
                <a:spcPct val="80000"/>
              </a:lnSpc>
              <a:buFont typeface="Arial" pitchFamily="34" charset="0"/>
              <a:buChar char="•"/>
            </a:pPr>
            <a:r>
              <a:rPr lang="en-US" sz="2800" dirty="0" smtClean="0">
                <a:effectLst>
                  <a:outerShdw blurRad="38100" dist="38100" dir="2700000" algn="tl">
                    <a:srgbClr val="000000">
                      <a:alpha val="43137"/>
                    </a:srgbClr>
                  </a:outerShdw>
                </a:effectLst>
              </a:rPr>
              <a:t>Based on the results of the assessment, the students may be placed in a program designed to improve their English language proficiency.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en-US" dirty="0" smtClean="0"/>
              <a:t>Adoption of WIDA</a:t>
            </a:r>
          </a:p>
        </p:txBody>
      </p:sp>
      <p:sp>
        <p:nvSpPr>
          <p:cNvPr id="107523" name="Rectangle 3"/>
          <p:cNvSpPr>
            <a:spLocks noGrp="1" noRot="1" noChangeArrowheads="1"/>
          </p:cNvSpPr>
          <p:nvPr>
            <p:ph type="body" idx="1"/>
          </p:nvPr>
        </p:nvSpPr>
        <p:spPr>
          <a:xfrm>
            <a:off x="304800" y="1371600"/>
            <a:ext cx="8540750" cy="5105400"/>
          </a:xfrm>
        </p:spPr>
        <p:txBody>
          <a:bodyPr/>
          <a:lstStyle/>
          <a:p>
            <a:pPr eaLnBrk="1" hangingPunct="1">
              <a:buFont typeface="Arial" pitchFamily="34" charset="0"/>
              <a:buChar char="•"/>
              <a:defRPr/>
            </a:pPr>
            <a:r>
              <a:rPr lang="en-US" sz="2800" dirty="0" smtClean="0"/>
              <a:t>Virginia has joined </a:t>
            </a:r>
            <a:r>
              <a:rPr lang="en-US" sz="2800" dirty="0" smtClean="0"/>
              <a:t>39 </a:t>
            </a:r>
            <a:r>
              <a:rPr lang="en-US" sz="2800" dirty="0" smtClean="0"/>
              <a:t>other states </a:t>
            </a:r>
            <a:r>
              <a:rPr lang="en-US" sz="2800" dirty="0" smtClean="0"/>
              <a:t>and territories in </a:t>
            </a:r>
            <a:r>
              <a:rPr lang="en-US" sz="2800" dirty="0" smtClean="0"/>
              <a:t>the WIDA consortium. </a:t>
            </a:r>
          </a:p>
          <a:p>
            <a:pPr eaLnBrk="1" hangingPunct="1">
              <a:buFont typeface="Arial" pitchFamily="34" charset="0"/>
              <a:buChar char="•"/>
              <a:defRPr/>
            </a:pPr>
            <a:r>
              <a:rPr lang="en-US" sz="2800" dirty="0" smtClean="0">
                <a:solidFill>
                  <a:schemeClr val="tx2"/>
                </a:solidFill>
              </a:rPr>
              <a:t>There are new</a:t>
            </a:r>
          </a:p>
          <a:p>
            <a:pPr lvl="1" eaLnBrk="1" hangingPunct="1">
              <a:buFont typeface="Arial" pitchFamily="34" charset="0"/>
              <a:buChar char="•"/>
              <a:defRPr/>
            </a:pPr>
            <a:r>
              <a:rPr lang="en-US" sz="2400" dirty="0" smtClean="0">
                <a:solidFill>
                  <a:srgbClr val="FFFF00"/>
                </a:solidFill>
              </a:rPr>
              <a:t>ESL standards (SOLs)</a:t>
            </a:r>
            <a:r>
              <a:rPr lang="en-US" sz="2400" dirty="0" smtClean="0"/>
              <a:t>, </a:t>
            </a:r>
          </a:p>
          <a:p>
            <a:pPr lvl="1" eaLnBrk="1" hangingPunct="1">
              <a:buFont typeface="Arial" pitchFamily="34" charset="0"/>
              <a:buChar char="•"/>
              <a:defRPr/>
            </a:pPr>
            <a:r>
              <a:rPr lang="en-US" sz="2400" dirty="0" smtClean="0">
                <a:solidFill>
                  <a:srgbClr val="00B0F0"/>
                </a:solidFill>
              </a:rPr>
              <a:t>instructional procedures, and</a:t>
            </a:r>
            <a:r>
              <a:rPr lang="en-US" sz="2400" dirty="0" smtClean="0"/>
              <a:t> </a:t>
            </a:r>
          </a:p>
          <a:p>
            <a:pPr lvl="1" eaLnBrk="1" hangingPunct="1">
              <a:buFont typeface="Arial" pitchFamily="34" charset="0"/>
              <a:buChar char="•"/>
              <a:defRPr/>
            </a:pPr>
            <a:r>
              <a:rPr lang="en-US" sz="2400" dirty="0" smtClean="0">
                <a:solidFill>
                  <a:srgbClr val="FF0000"/>
                </a:solidFill>
              </a:rPr>
              <a:t>year-end assessments.</a:t>
            </a:r>
          </a:p>
          <a:p>
            <a:pPr eaLnBrk="1" hangingPunct="1">
              <a:buFont typeface="Arial" pitchFamily="34" charset="0"/>
              <a:buChar char="•"/>
              <a:defRPr/>
            </a:pPr>
            <a:r>
              <a:rPr lang="en-US" sz="2800" dirty="0" smtClean="0"/>
              <a:t>ESL instruction is more than teaching a social or foreign language.</a:t>
            </a:r>
          </a:p>
          <a:p>
            <a:pPr eaLnBrk="1" hangingPunct="1">
              <a:buFont typeface="Arial" pitchFamily="34" charset="0"/>
              <a:buChar char="•"/>
              <a:defRPr/>
            </a:pPr>
            <a:r>
              <a:rPr lang="en-US" sz="2800" dirty="0" smtClean="0"/>
              <a:t>ESL teachers collaborate with classroom teachers for </a:t>
            </a:r>
            <a:r>
              <a:rPr lang="en-US" sz="2800" dirty="0" smtClean="0">
                <a:solidFill>
                  <a:srgbClr val="FFFF00"/>
                </a:solidFill>
              </a:rPr>
              <a:t>language learning</a:t>
            </a:r>
            <a:r>
              <a:rPr lang="en-US" sz="2800" dirty="0" smtClean="0"/>
              <a:t> of both </a:t>
            </a:r>
            <a:r>
              <a:rPr lang="en-US" sz="2800" dirty="0" smtClean="0">
                <a:solidFill>
                  <a:srgbClr val="FFFF00"/>
                </a:solidFill>
              </a:rPr>
              <a:t>social and core content areas</a:t>
            </a:r>
            <a:r>
              <a:rPr lang="en-US" sz="2800" dirty="0" smtClean="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628650" y="742710"/>
            <a:ext cx="7886700" cy="994200"/>
          </a:xfrm>
          <a:prstGeom prst="rect">
            <a:avLst/>
          </a:prstGeom>
          <a:noFill/>
          <a:ln>
            <a:noFill/>
          </a:ln>
        </p:spPr>
        <p:txBody>
          <a:bodyPr vert="horz" wrap="square" lIns="68575" tIns="34275" rIns="68575" bIns="34275" numCol="1" anchor="ctr" anchorCtr="0" compatLnSpc="1">
            <a:prstTxWarp prst="textNoShape">
              <a:avLst/>
            </a:prstTxWarp>
            <a:noAutofit/>
          </a:bodyPr>
          <a:lstStyle/>
          <a:p>
            <a:pPr indent="-209550" algn="l">
              <a:lnSpc>
                <a:spcPct val="90000"/>
              </a:lnSpc>
              <a:spcBef>
                <a:spcPts val="0"/>
              </a:spcBef>
              <a:buClr>
                <a:schemeClr val="dk1"/>
              </a:buClr>
              <a:buSzPct val="100000"/>
            </a:pPr>
            <a:r>
              <a:rPr lang="en" sz="3300" dirty="0">
                <a:solidFill>
                  <a:schemeClr val="tx1"/>
                </a:solidFill>
                <a:effectLst/>
                <a:latin typeface="Calibri"/>
                <a:ea typeface="Calibri"/>
                <a:cs typeface="Calibri"/>
                <a:sym typeface="Calibri"/>
              </a:rPr>
              <a:t>Overview of English Language Proficiency (ELP) Levels</a:t>
            </a:r>
          </a:p>
        </p:txBody>
      </p:sp>
      <p:sp>
        <p:nvSpPr>
          <p:cNvPr id="212" name="Shape 212"/>
          <p:cNvSpPr txBox="1">
            <a:spLocks noGrp="1"/>
          </p:cNvSpPr>
          <p:nvPr>
            <p:ph type="body" idx="1"/>
          </p:nvPr>
        </p:nvSpPr>
        <p:spPr>
          <a:xfrm>
            <a:off x="628650" y="2226469"/>
            <a:ext cx="7886700" cy="3263400"/>
          </a:xfrm>
          <a:prstGeom prst="rect">
            <a:avLst/>
          </a:prstGeom>
          <a:noFill/>
          <a:ln>
            <a:noFill/>
          </a:ln>
        </p:spPr>
        <p:txBody>
          <a:bodyPr vert="horz" wrap="square" lIns="68575" tIns="34275" rIns="68575" bIns="34275" numCol="1" anchor="t" anchorCtr="0" compatLnSpc="1">
            <a:prstTxWarp prst="textNoShape">
              <a:avLst/>
            </a:prstTxWarp>
            <a:noAutofit/>
          </a:bodyPr>
          <a:lstStyle/>
          <a:p>
            <a:pPr marL="177800" indent="-171450">
              <a:lnSpc>
                <a:spcPct val="90000"/>
              </a:lnSpc>
              <a:spcBef>
                <a:spcPts val="0"/>
              </a:spcBef>
              <a:buClr>
                <a:schemeClr val="dk1"/>
              </a:buClr>
              <a:buSzPct val="100000"/>
              <a:buNone/>
            </a:pPr>
            <a:endParaRPr sz="2100">
              <a:solidFill>
                <a:schemeClr val="dk1"/>
              </a:solidFill>
              <a:latin typeface="Calibri"/>
              <a:ea typeface="Calibri"/>
              <a:cs typeface="Calibri"/>
              <a:sym typeface="Calibri"/>
            </a:endParaRPr>
          </a:p>
        </p:txBody>
      </p:sp>
      <p:pic>
        <p:nvPicPr>
          <p:cNvPr id="213" name="Shape 213"/>
          <p:cNvPicPr preferRelativeResize="0"/>
          <p:nvPr/>
        </p:nvPicPr>
        <p:blipFill rotWithShape="1">
          <a:blip r:embed="rId3">
            <a:alphaModFix/>
          </a:blip>
          <a:srcRect t="9934"/>
          <a:stretch/>
        </p:blipFill>
        <p:spPr>
          <a:xfrm>
            <a:off x="1337311" y="2241551"/>
            <a:ext cx="6476009" cy="3149621"/>
          </a:xfrm>
          <a:prstGeom prst="rect">
            <a:avLst/>
          </a:prstGeom>
          <a:noFill/>
          <a:ln>
            <a:noFill/>
          </a:ln>
        </p:spPr>
      </p:pic>
    </p:spTree>
    <p:extLst>
      <p:ext uri="{BB962C8B-B14F-4D97-AF65-F5344CB8AC3E}">
        <p14:creationId xmlns:p14="http://schemas.microsoft.com/office/powerpoint/2010/main" val="37827073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chor="ctr" anchorCtr="0">
            <a:normAutofit/>
          </a:bodyPr>
          <a:lstStyle/>
          <a:p>
            <a:pPr>
              <a:defRPr/>
            </a:pPr>
            <a:r>
              <a:rPr lang="en-US" sz="3200" kern="0" dirty="0" smtClean="0">
                <a:solidFill>
                  <a:schemeClr val="tx1"/>
                </a:solidFill>
                <a:ea typeface="ＭＳ Ｐゴシック" pitchFamily="-112" charset="-128"/>
                <a:cs typeface="ＭＳ Ｐゴシック" pitchFamily="-105" charset="-128"/>
              </a:rPr>
              <a:t>Recommended</a:t>
            </a:r>
            <a:r>
              <a:rPr lang="en-US" sz="3200" kern="0" dirty="0" smtClean="0">
                <a:solidFill>
                  <a:schemeClr val="tx1"/>
                </a:solidFill>
                <a:latin typeface="Helvetica" pitchFamily="34" charset="0"/>
                <a:ea typeface="ＭＳ Ｐゴシック" pitchFamily="-112" charset="-128"/>
                <a:cs typeface="ＭＳ Ｐゴシック" pitchFamily="-105" charset="-128"/>
              </a:rPr>
              <a:t> </a:t>
            </a:r>
            <a:r>
              <a:rPr lang="en-US" sz="3200" kern="0" dirty="0" smtClean="0">
                <a:solidFill>
                  <a:schemeClr val="tx1"/>
                </a:solidFill>
                <a:ea typeface="ＭＳ Ｐゴシック" pitchFamily="-112" charset="-128"/>
                <a:cs typeface="ＭＳ Ｐゴシック" pitchFamily="-105" charset="-128"/>
              </a:rPr>
              <a:t>Accommodations</a:t>
            </a:r>
            <a:br>
              <a:rPr lang="en-US" sz="3200" kern="0" dirty="0" smtClean="0">
                <a:solidFill>
                  <a:schemeClr val="tx1"/>
                </a:solidFill>
                <a:ea typeface="ＭＳ Ｐゴシック" pitchFamily="-112" charset="-128"/>
                <a:cs typeface="ＭＳ Ｐゴシック" pitchFamily="-105" charset="-128"/>
              </a:rPr>
            </a:br>
            <a:r>
              <a:rPr lang="en-US" sz="3200" dirty="0" smtClean="0">
                <a:solidFill>
                  <a:schemeClr val="tx1"/>
                </a:solidFill>
                <a:ea typeface="ＭＳ Ｐゴシック" pitchFamily="-112" charset="-128"/>
                <a:cs typeface="ＭＳ Ｐゴシック" pitchFamily="-105" charset="-128"/>
              </a:rPr>
              <a:t>for Classroom and Testing</a:t>
            </a:r>
            <a:r>
              <a:rPr lang="en-US" sz="3200" kern="0" dirty="0" smtClean="0">
                <a:solidFill>
                  <a:schemeClr val="tx1"/>
                </a:solidFill>
                <a:ea typeface="ＭＳ Ｐゴシック" pitchFamily="-112" charset="-128"/>
                <a:cs typeface="ＭＳ Ｐゴシック" pitchFamily="-105" charset="-128"/>
              </a:rPr>
              <a:t> </a:t>
            </a:r>
            <a:endParaRPr lang="en-US" sz="3200" dirty="0">
              <a:solidFill>
                <a:srgbClr val="FF0000"/>
              </a:solidFill>
            </a:endParaRPr>
          </a:p>
        </p:txBody>
      </p:sp>
      <p:sp>
        <p:nvSpPr>
          <p:cNvPr id="3" name="Content Placeholder 2"/>
          <p:cNvSpPr>
            <a:spLocks noGrp="1"/>
          </p:cNvSpPr>
          <p:nvPr>
            <p:ph idx="1"/>
          </p:nvPr>
        </p:nvSpPr>
        <p:spPr>
          <a:xfrm>
            <a:off x="381000" y="1524000"/>
            <a:ext cx="8229600" cy="5105400"/>
          </a:xfrm>
        </p:spPr>
        <p:txBody>
          <a:bodyPr>
            <a:normAutofit fontScale="92500" lnSpcReduction="10000"/>
          </a:bodyPr>
          <a:lstStyle/>
          <a:p>
            <a:pPr>
              <a:buFont typeface="Arial" pitchFamily="34" charset="0"/>
              <a:buChar char="•"/>
            </a:pPr>
            <a:r>
              <a:rPr lang="en-US" dirty="0" smtClean="0">
                <a:ea typeface="ＭＳ Ｐゴシック" pitchFamily="-112" charset="-128"/>
                <a:cs typeface="ＭＳ Ｐゴシック" pitchFamily="-105" charset="-128"/>
              </a:rPr>
              <a:t>Lower levels of English Language Proficiency </a:t>
            </a:r>
            <a:br>
              <a:rPr lang="en-US" dirty="0" smtClean="0">
                <a:ea typeface="ＭＳ Ｐゴシック" pitchFamily="-112" charset="-128"/>
                <a:cs typeface="ＭＳ Ｐゴシック" pitchFamily="-105" charset="-128"/>
              </a:rPr>
            </a:br>
            <a:r>
              <a:rPr lang="en-US" dirty="0" smtClean="0">
                <a:ea typeface="ＭＳ Ｐゴシック" pitchFamily="-112" charset="-128"/>
                <a:cs typeface="ＭＳ Ｐゴシック" pitchFamily="-105" charset="-128"/>
              </a:rPr>
              <a:t>(WIDA ELP levels 1-3) </a:t>
            </a:r>
          </a:p>
          <a:p>
            <a:pPr>
              <a:buFont typeface="Arial" pitchFamily="34" charset="0"/>
              <a:buChar char="•"/>
            </a:pPr>
            <a:r>
              <a:rPr lang="en-US" sz="3000" dirty="0" smtClean="0">
                <a:solidFill>
                  <a:srgbClr val="00B0F0"/>
                </a:solidFill>
              </a:rPr>
              <a:t>Read-aloud or audio</a:t>
            </a:r>
            <a:r>
              <a:rPr lang="en-US" sz="3000" dirty="0" smtClean="0">
                <a:solidFill>
                  <a:schemeClr val="tx2">
                    <a:lumMod val="75000"/>
                  </a:schemeClr>
                </a:solidFill>
              </a:rPr>
              <a:t>*</a:t>
            </a:r>
          </a:p>
          <a:p>
            <a:pPr>
              <a:buFont typeface="Arial" pitchFamily="34" charset="0"/>
              <a:buChar char="•"/>
            </a:pPr>
            <a:r>
              <a:rPr lang="en-US" sz="3000" dirty="0" smtClean="0">
                <a:solidFill>
                  <a:srgbClr val="00B0F0"/>
                </a:solidFill>
              </a:rPr>
              <a:t>Dictation in English to a scribe</a:t>
            </a:r>
            <a:r>
              <a:rPr lang="en-US" sz="3000" dirty="0" smtClean="0">
                <a:solidFill>
                  <a:schemeClr val="tx2">
                    <a:lumMod val="75000"/>
                  </a:schemeClr>
                </a:solidFill>
              </a:rPr>
              <a:t>**</a:t>
            </a:r>
          </a:p>
          <a:p>
            <a:pPr>
              <a:buFont typeface="Arial" pitchFamily="34" charset="0"/>
              <a:buChar char="•"/>
            </a:pPr>
            <a:r>
              <a:rPr lang="en-US" sz="3000" dirty="0" smtClean="0">
                <a:solidFill>
                  <a:srgbClr val="00B0F0"/>
                </a:solidFill>
              </a:rPr>
              <a:t>Plain English mathematics test</a:t>
            </a:r>
          </a:p>
          <a:p>
            <a:pPr>
              <a:buFont typeface="Arial" pitchFamily="34" charset="0"/>
              <a:buChar char="•"/>
            </a:pPr>
            <a:r>
              <a:rPr lang="en-US" sz="3000" dirty="0" smtClean="0">
                <a:solidFill>
                  <a:srgbClr val="00B0F0"/>
                </a:solidFill>
              </a:rPr>
              <a:t>Flexible schedule</a:t>
            </a:r>
          </a:p>
          <a:p>
            <a:pPr>
              <a:buFont typeface="Arial" pitchFamily="34" charset="0"/>
              <a:buChar char="•"/>
            </a:pPr>
            <a:r>
              <a:rPr lang="en-US" sz="3000" dirty="0" smtClean="0">
                <a:solidFill>
                  <a:srgbClr val="00B0F0"/>
                </a:solidFill>
              </a:rPr>
              <a:t>Visual aid</a:t>
            </a:r>
          </a:p>
          <a:p>
            <a:pPr>
              <a:buFont typeface="Arial" pitchFamily="34" charset="0"/>
              <a:buChar char="•"/>
            </a:pPr>
            <a:r>
              <a:rPr lang="en-US" sz="3000" dirty="0" smtClean="0">
                <a:solidFill>
                  <a:srgbClr val="00B0F0"/>
                </a:solidFill>
              </a:rPr>
              <a:t>Mark in test booklet</a:t>
            </a:r>
          </a:p>
          <a:p>
            <a:pPr>
              <a:buNone/>
            </a:pPr>
            <a:r>
              <a:rPr lang="en-US" sz="3000" dirty="0" smtClean="0">
                <a:solidFill>
                  <a:schemeClr val="tx2">
                    <a:lumMod val="75000"/>
                  </a:schemeClr>
                </a:solidFill>
              </a:rPr>
              <a:t>*	</a:t>
            </a:r>
            <a:r>
              <a:rPr lang="en-US" sz="2600" dirty="0" smtClean="0">
                <a:solidFill>
                  <a:schemeClr val="tx2">
                    <a:lumMod val="75000"/>
                  </a:schemeClr>
                </a:solidFill>
              </a:rPr>
              <a:t>except for the reading test unless the LEP student has a qualifying disability</a:t>
            </a:r>
          </a:p>
          <a:p>
            <a:pPr>
              <a:buNone/>
            </a:pPr>
            <a:r>
              <a:rPr lang="en-US" sz="2600" dirty="0" smtClean="0">
                <a:solidFill>
                  <a:schemeClr val="tx2">
                    <a:lumMod val="75000"/>
                  </a:schemeClr>
                </a:solidFill>
              </a:rPr>
              <a:t>** writing test, short-paper component only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362200"/>
          </a:xfrm>
        </p:spPr>
        <p:txBody>
          <a:bodyPr>
            <a:noAutofit/>
          </a:bodyPr>
          <a:lstStyle/>
          <a:p>
            <a:pPr>
              <a:defRPr/>
            </a:pPr>
            <a:r>
              <a:rPr lang="en-US" sz="3200" kern="0" dirty="0" smtClean="0">
                <a:solidFill>
                  <a:schemeClr val="tx1"/>
                </a:solidFill>
                <a:ea typeface="ＭＳ Ｐゴシック" pitchFamily="-112" charset="-128"/>
                <a:cs typeface="ＭＳ Ｐゴシック" pitchFamily="-105" charset="-128"/>
              </a:rPr>
              <a:t>Recommended Accommodations </a:t>
            </a:r>
            <a:br>
              <a:rPr lang="en-US" sz="3200" kern="0" dirty="0" smtClean="0">
                <a:solidFill>
                  <a:schemeClr val="tx1"/>
                </a:solidFill>
                <a:ea typeface="ＭＳ Ｐゴシック" pitchFamily="-112" charset="-128"/>
                <a:cs typeface="ＭＳ Ｐゴシック" pitchFamily="-105" charset="-128"/>
              </a:rPr>
            </a:br>
            <a:r>
              <a:rPr lang="en-US" sz="3200" kern="0" dirty="0" smtClean="0">
                <a:solidFill>
                  <a:schemeClr val="tx1"/>
                </a:solidFill>
                <a:ea typeface="ＭＳ Ｐゴシック" pitchFamily="-112" charset="-128"/>
                <a:cs typeface="ＭＳ Ｐゴシック" pitchFamily="-105" charset="-128"/>
              </a:rPr>
              <a:t>Intermediate levels of English Language Proficiency </a:t>
            </a:r>
            <a:br>
              <a:rPr lang="en-US" sz="3200" kern="0" dirty="0" smtClean="0">
                <a:solidFill>
                  <a:schemeClr val="tx1"/>
                </a:solidFill>
                <a:ea typeface="ＭＳ Ｐゴシック" pitchFamily="-112" charset="-128"/>
                <a:cs typeface="ＭＳ Ｐゴシック" pitchFamily="-105" charset="-128"/>
              </a:rPr>
            </a:br>
            <a:r>
              <a:rPr lang="en-US" sz="3200" kern="0" dirty="0" smtClean="0">
                <a:solidFill>
                  <a:schemeClr val="tx1"/>
                </a:solidFill>
                <a:ea typeface="ＭＳ Ｐゴシック" pitchFamily="-112" charset="-128"/>
                <a:cs typeface="ＭＳ Ｐゴシック" pitchFamily="-105" charset="-128"/>
              </a:rPr>
              <a:t>(WIDA ELP levels 3-5)</a:t>
            </a:r>
            <a:endParaRPr lang="en-US" sz="3200" dirty="0">
              <a:solidFill>
                <a:schemeClr val="tx1"/>
              </a:solidFill>
            </a:endParaRPr>
          </a:p>
        </p:txBody>
      </p:sp>
      <p:sp>
        <p:nvSpPr>
          <p:cNvPr id="3" name="Subtitle 2"/>
          <p:cNvSpPr>
            <a:spLocks noGrp="1"/>
          </p:cNvSpPr>
          <p:nvPr>
            <p:ph type="subTitle" idx="1"/>
          </p:nvPr>
        </p:nvSpPr>
        <p:spPr>
          <a:xfrm>
            <a:off x="1066800" y="2743200"/>
            <a:ext cx="7086600" cy="3505200"/>
          </a:xfrm>
        </p:spPr>
        <p:txBody>
          <a:bodyPr>
            <a:normAutofit/>
          </a:bodyPr>
          <a:lstStyle/>
          <a:p>
            <a:pPr algn="l">
              <a:buFont typeface="Arial" pitchFamily="34" charset="0"/>
              <a:buChar char="•"/>
            </a:pPr>
            <a:r>
              <a:rPr lang="en-US" sz="2800" dirty="0" smtClean="0">
                <a:solidFill>
                  <a:srgbClr val="00B0F0"/>
                </a:solidFill>
              </a:rPr>
              <a:t>Read-aloud or audio</a:t>
            </a:r>
            <a:r>
              <a:rPr lang="en-US" sz="2800" dirty="0" smtClean="0">
                <a:solidFill>
                  <a:schemeClr val="tx2">
                    <a:lumMod val="90000"/>
                  </a:schemeClr>
                </a:solidFill>
              </a:rPr>
              <a:t>*</a:t>
            </a:r>
            <a:r>
              <a:rPr lang="en-US" sz="2800" dirty="0" smtClean="0">
                <a:solidFill>
                  <a:srgbClr val="00B0F0"/>
                </a:solidFill>
              </a:rPr>
              <a:t> (as needed)</a:t>
            </a:r>
          </a:p>
          <a:p>
            <a:pPr algn="l">
              <a:buFont typeface="Arial" pitchFamily="34" charset="0"/>
              <a:buChar char="•"/>
            </a:pPr>
            <a:r>
              <a:rPr lang="en-US" sz="2800" dirty="0" smtClean="0">
                <a:solidFill>
                  <a:srgbClr val="00B0F0"/>
                </a:solidFill>
              </a:rPr>
              <a:t>Bilingual dictionary</a:t>
            </a:r>
          </a:p>
          <a:p>
            <a:pPr algn="l">
              <a:buFont typeface="Arial" pitchFamily="34" charset="0"/>
              <a:buChar char="•"/>
            </a:pPr>
            <a:r>
              <a:rPr lang="en-US" sz="2800" dirty="0" smtClean="0">
                <a:solidFill>
                  <a:srgbClr val="00B0F0"/>
                </a:solidFill>
              </a:rPr>
              <a:t>English dictionary</a:t>
            </a:r>
          </a:p>
          <a:p>
            <a:pPr algn="l">
              <a:buFont typeface="Arial" pitchFamily="34" charset="0"/>
              <a:buChar char="•"/>
            </a:pPr>
            <a:r>
              <a:rPr lang="en-US" sz="2800" dirty="0" smtClean="0">
                <a:solidFill>
                  <a:srgbClr val="00B0F0"/>
                </a:solidFill>
              </a:rPr>
              <a:t>Flexible schedule</a:t>
            </a:r>
          </a:p>
          <a:p>
            <a:pPr algn="l">
              <a:buFont typeface="Arial" pitchFamily="34" charset="0"/>
              <a:buChar char="•"/>
            </a:pPr>
            <a:endParaRPr lang="en-US" sz="2400" dirty="0" smtClean="0">
              <a:solidFill>
                <a:schemeClr val="tx2">
                  <a:lumMod val="75000"/>
                </a:schemeClr>
              </a:solidFill>
            </a:endParaRPr>
          </a:p>
          <a:p>
            <a:pPr algn="l">
              <a:buFont typeface="Arial" pitchFamily="34" charset="0"/>
              <a:buChar char="•"/>
            </a:pPr>
            <a:r>
              <a:rPr lang="en-US" sz="2400" dirty="0" smtClean="0">
                <a:solidFill>
                  <a:schemeClr val="tx2">
                    <a:lumMod val="75000"/>
                  </a:schemeClr>
                </a:solidFill>
              </a:rPr>
              <a:t>*except for the reading test unless the LEP student has an qualifying disability</a:t>
            </a:r>
          </a:p>
          <a:p>
            <a:endParaRPr lang="en-US" dirty="0" smtClean="0">
              <a:solidFill>
                <a:srgbClr val="00B0F0"/>
              </a:solidFill>
              <a:effectLst>
                <a:outerShdw blurRad="38100" dist="38100" dir="2700000" algn="tl">
                  <a:srgbClr val="000000">
                    <a:alpha val="43137"/>
                  </a:srgbClr>
                </a:outerShdw>
              </a:effectLst>
            </a:endParaRPr>
          </a:p>
          <a:p>
            <a:endParaRPr lang="en-US" dirty="0" smtClean="0">
              <a:solidFill>
                <a:srgbClr val="00B0F0"/>
              </a:solidFill>
              <a:effectLst>
                <a:outerShdw blurRad="38100" dist="38100" dir="2700000" algn="tl">
                  <a:srgbClr val="000000">
                    <a:alpha val="43137"/>
                  </a:srgbClr>
                </a:outerShdw>
              </a:effectLst>
            </a:endParaRPr>
          </a:p>
          <a:p>
            <a:endParaRPr lang="en-US" dirty="0" smtClean="0">
              <a:solidFill>
                <a:srgbClr val="00B0F0"/>
              </a:solidFill>
              <a:effectLst>
                <a:outerShdw blurRad="38100" dist="38100" dir="2700000" algn="tl">
                  <a:srgbClr val="000000">
                    <a:alpha val="43137"/>
                  </a:srgbClr>
                </a:outerShdw>
              </a:effectLst>
            </a:endParaRP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371600"/>
          </a:xfrm>
        </p:spPr>
        <p:txBody>
          <a:bodyPr/>
          <a:lstStyle/>
          <a:p>
            <a:r>
              <a:rPr lang="en-US" sz="3600" dirty="0" smtClean="0"/>
              <a:t>Instruction of ELLS </a:t>
            </a:r>
            <a:br>
              <a:rPr lang="en-US" sz="3600" dirty="0" smtClean="0"/>
            </a:br>
            <a:r>
              <a:rPr lang="en-US" sz="3600" dirty="0" smtClean="0"/>
              <a:t>vs. </a:t>
            </a:r>
            <a:r>
              <a:rPr lang="en-US" sz="3600" dirty="0" err="1" smtClean="0"/>
              <a:t>SpEd</a:t>
            </a:r>
            <a:r>
              <a:rPr lang="en-US" sz="3600" dirty="0" smtClean="0"/>
              <a:t>, &amp; Remediation</a:t>
            </a:r>
            <a:endParaRPr lang="en-US" sz="3600" dirty="0"/>
          </a:p>
        </p:txBody>
      </p:sp>
      <p:sp>
        <p:nvSpPr>
          <p:cNvPr id="3" name="Content Placeholder 2"/>
          <p:cNvSpPr>
            <a:spLocks noGrp="1"/>
          </p:cNvSpPr>
          <p:nvPr>
            <p:ph idx="1"/>
          </p:nvPr>
        </p:nvSpPr>
        <p:spPr>
          <a:xfrm>
            <a:off x="301625" y="1905000"/>
            <a:ext cx="8540750" cy="4194175"/>
          </a:xfrm>
        </p:spPr>
        <p:txBody>
          <a:bodyPr/>
          <a:lstStyle/>
          <a:p>
            <a:pPr>
              <a:buFont typeface="Arial" pitchFamily="34" charset="0"/>
              <a:buChar char="•"/>
            </a:pPr>
            <a:r>
              <a:rPr lang="en-US" sz="2600" dirty="0" smtClean="0"/>
              <a:t>ELLs—</a:t>
            </a:r>
            <a:r>
              <a:rPr lang="en-US" sz="2600" dirty="0" smtClean="0">
                <a:solidFill>
                  <a:srgbClr val="FFFF00"/>
                </a:solidFill>
              </a:rPr>
              <a:t>Instructional need </a:t>
            </a:r>
            <a:r>
              <a:rPr lang="en-US" sz="2600" dirty="0" smtClean="0"/>
              <a:t>for vocabulary and language mechanics taught within a framework of the </a:t>
            </a:r>
            <a:r>
              <a:rPr lang="en-US" sz="2600" dirty="0" smtClean="0">
                <a:solidFill>
                  <a:srgbClr val="FFFF00"/>
                </a:solidFill>
              </a:rPr>
              <a:t>Four Skills that make up Oral Communication and Literacy</a:t>
            </a:r>
            <a:r>
              <a:rPr lang="en-US" sz="2600" dirty="0" smtClean="0"/>
              <a:t>: </a:t>
            </a:r>
          </a:p>
          <a:p>
            <a:pPr algn="ctr">
              <a:buNone/>
            </a:pPr>
            <a:r>
              <a:rPr lang="en-US" sz="2600" i="1" dirty="0" smtClean="0">
                <a:solidFill>
                  <a:srgbClr val="00B0F0"/>
                </a:solidFill>
              </a:rPr>
              <a:t>(Speaking &amp; Listening) &amp; (Reading &amp; Writing]</a:t>
            </a:r>
          </a:p>
          <a:p>
            <a:pPr lvl="1">
              <a:buFont typeface="Arial" pitchFamily="34" charset="0"/>
              <a:buChar char="•"/>
            </a:pPr>
            <a:r>
              <a:rPr lang="en-US" sz="2600" dirty="0" smtClean="0"/>
              <a:t>social and content learning</a:t>
            </a:r>
          </a:p>
          <a:p>
            <a:pPr lvl="1">
              <a:buFont typeface="Arial" pitchFamily="34" charset="0"/>
              <a:buChar char="•"/>
            </a:pPr>
            <a:r>
              <a:rPr lang="en-US" sz="2600" dirty="0" smtClean="0"/>
              <a:t>US academic standards</a:t>
            </a:r>
          </a:p>
          <a:p>
            <a:pPr lvl="1">
              <a:buFont typeface="Arial" pitchFamily="34" charset="0"/>
              <a:buChar char="•"/>
            </a:pPr>
            <a:r>
              <a:rPr lang="en-US" sz="2600" dirty="0" smtClean="0"/>
              <a:t>US cultural setting</a:t>
            </a:r>
          </a:p>
          <a:p>
            <a:pPr lvl="1">
              <a:buFont typeface="Arial" pitchFamily="34" charset="0"/>
              <a:buChar char="•"/>
            </a:pPr>
            <a:endParaRPr lang="en-US" sz="1200" dirty="0" smtClean="0"/>
          </a:p>
          <a:p>
            <a:pPr>
              <a:buFont typeface="Arial" pitchFamily="34" charset="0"/>
              <a:buChar char="•"/>
            </a:pPr>
            <a:r>
              <a:rPr lang="en-US" sz="2600" dirty="0" smtClean="0"/>
              <a:t>Disabilities—Physical, Learning, or Behavioral</a:t>
            </a:r>
          </a:p>
          <a:p>
            <a:pPr>
              <a:buFont typeface="Arial" pitchFamily="34" charset="0"/>
              <a:buChar char="•"/>
            </a:pPr>
            <a:r>
              <a:rPr lang="en-US" sz="2600" dirty="0" smtClean="0"/>
              <a:t>Need for Remediation—Content Specific</a:t>
            </a:r>
          </a:p>
          <a:p>
            <a:endParaRPr lang="en-US" sz="2600" dirty="0" smtClean="0"/>
          </a:p>
          <a:p>
            <a:pPr lvl="1">
              <a:buNone/>
            </a:pPr>
            <a:endParaRPr lang="en-US" dirty="0" smtClean="0"/>
          </a:p>
          <a:p>
            <a:pPr lvl="1"/>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a:t>BICS vs. CALP</a:t>
            </a:r>
          </a:p>
        </p:txBody>
      </p:sp>
      <p:sp>
        <p:nvSpPr>
          <p:cNvPr id="317443" name="Rectangle 3"/>
          <p:cNvSpPr>
            <a:spLocks noGrp="1" noChangeArrowheads="1"/>
          </p:cNvSpPr>
          <p:nvPr>
            <p:ph type="body" idx="1"/>
          </p:nvPr>
        </p:nvSpPr>
        <p:spPr>
          <a:xfrm>
            <a:off x="838200" y="1676400"/>
            <a:ext cx="7543800" cy="4572000"/>
          </a:xfrm>
        </p:spPr>
        <p:txBody>
          <a:bodyPr/>
          <a:lstStyle/>
          <a:p>
            <a:pPr>
              <a:lnSpc>
                <a:spcPct val="90000"/>
              </a:lnSpc>
              <a:buFont typeface="Wingdings" pitchFamily="2" charset="2"/>
              <a:buNone/>
            </a:pPr>
            <a:r>
              <a:rPr lang="en-US" sz="3000" b="1" dirty="0"/>
              <a:t>B</a:t>
            </a:r>
            <a:r>
              <a:rPr lang="en-US" sz="3000" dirty="0"/>
              <a:t>asic </a:t>
            </a:r>
            <a:r>
              <a:rPr lang="en-US" sz="3000" b="1" dirty="0"/>
              <a:t>I</a:t>
            </a:r>
            <a:r>
              <a:rPr lang="en-US" sz="3000" dirty="0"/>
              <a:t>nterpersonal </a:t>
            </a:r>
            <a:r>
              <a:rPr lang="en-US" sz="3000" b="1" dirty="0"/>
              <a:t>C</a:t>
            </a:r>
            <a:r>
              <a:rPr lang="en-US" sz="3000" dirty="0"/>
              <a:t>ommunication </a:t>
            </a:r>
            <a:r>
              <a:rPr lang="en-US" sz="3000" b="1" dirty="0"/>
              <a:t>S</a:t>
            </a:r>
            <a:r>
              <a:rPr lang="en-US" sz="3000" dirty="0"/>
              <a:t>kills</a:t>
            </a:r>
          </a:p>
          <a:p>
            <a:pPr>
              <a:lnSpc>
                <a:spcPct val="90000"/>
              </a:lnSpc>
              <a:buFont typeface="Wingdings" pitchFamily="2" charset="2"/>
              <a:buNone/>
            </a:pPr>
            <a:r>
              <a:rPr lang="en-US" sz="3000" dirty="0"/>
              <a:t>		* Conversational Proficiency</a:t>
            </a:r>
          </a:p>
          <a:p>
            <a:pPr>
              <a:lnSpc>
                <a:spcPct val="90000"/>
              </a:lnSpc>
              <a:buFont typeface="Wingdings" pitchFamily="2" charset="2"/>
              <a:buNone/>
            </a:pPr>
            <a:r>
              <a:rPr lang="en-US" sz="3000" dirty="0"/>
              <a:t>		* Usually developed in 1-2 years</a:t>
            </a:r>
          </a:p>
          <a:p>
            <a:pPr>
              <a:lnSpc>
                <a:spcPct val="90000"/>
              </a:lnSpc>
              <a:buFont typeface="Wingdings" pitchFamily="2" charset="2"/>
              <a:buNone/>
            </a:pPr>
            <a:endParaRPr lang="en-US" sz="3000" dirty="0"/>
          </a:p>
          <a:p>
            <a:pPr>
              <a:lnSpc>
                <a:spcPct val="90000"/>
              </a:lnSpc>
              <a:buFont typeface="Wingdings" pitchFamily="2" charset="2"/>
              <a:buNone/>
            </a:pPr>
            <a:r>
              <a:rPr lang="en-US" sz="3000" b="1" dirty="0"/>
              <a:t>C</a:t>
            </a:r>
            <a:r>
              <a:rPr lang="en-US" sz="3000" dirty="0"/>
              <a:t>ognitive </a:t>
            </a:r>
            <a:r>
              <a:rPr lang="en-US" sz="3000" b="1" dirty="0"/>
              <a:t>A</a:t>
            </a:r>
            <a:r>
              <a:rPr lang="en-US" sz="3000" dirty="0"/>
              <a:t>cademic </a:t>
            </a:r>
            <a:r>
              <a:rPr lang="en-US" sz="3000" b="1" dirty="0"/>
              <a:t>L</a:t>
            </a:r>
            <a:r>
              <a:rPr lang="en-US" sz="3000" dirty="0"/>
              <a:t>anguage </a:t>
            </a:r>
            <a:r>
              <a:rPr lang="en-US" sz="3000" b="1" dirty="0"/>
              <a:t>P</a:t>
            </a:r>
            <a:r>
              <a:rPr lang="en-US" sz="3000" dirty="0"/>
              <a:t>roficiency</a:t>
            </a:r>
          </a:p>
          <a:p>
            <a:pPr>
              <a:lnSpc>
                <a:spcPct val="90000"/>
              </a:lnSpc>
              <a:buFont typeface="Wingdings" pitchFamily="2" charset="2"/>
              <a:buNone/>
            </a:pPr>
            <a:r>
              <a:rPr lang="en-US" sz="3000" dirty="0"/>
              <a:t>		* Grade-level appropriate academic 		   language </a:t>
            </a:r>
          </a:p>
          <a:p>
            <a:pPr>
              <a:lnSpc>
                <a:spcPct val="90000"/>
              </a:lnSpc>
              <a:buFont typeface="Wingdings" pitchFamily="2" charset="2"/>
              <a:buNone/>
            </a:pPr>
            <a:r>
              <a:rPr lang="en-US" sz="3000" dirty="0"/>
              <a:t>		* May take 5-10 years to develop</a:t>
            </a:r>
          </a:p>
          <a:p>
            <a:pPr>
              <a:lnSpc>
                <a:spcPct val="90000"/>
              </a:lnSpc>
              <a:buFont typeface="Wingdings" pitchFamily="2" charset="2"/>
              <a:buNone/>
            </a:pPr>
            <a:endParaRPr lang="en-US" sz="1200" dirty="0" smtClean="0"/>
          </a:p>
          <a:p>
            <a:pPr>
              <a:lnSpc>
                <a:spcPct val="90000"/>
              </a:lnSpc>
              <a:buFont typeface="Wingdings" pitchFamily="2" charset="2"/>
              <a:buNone/>
            </a:pPr>
            <a:r>
              <a:rPr lang="en-US" sz="1800" dirty="0" smtClean="0"/>
              <a:t>(</a:t>
            </a:r>
            <a:r>
              <a:rPr lang="en-US" sz="1800" dirty="0"/>
              <a:t>Jim Cummins)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p:txBody>
          <a:bodyPr/>
          <a:lstStyle/>
          <a:p>
            <a:r>
              <a:rPr lang="en-US" dirty="0"/>
              <a:t>Role of the Classroom Teacher</a:t>
            </a:r>
          </a:p>
        </p:txBody>
      </p:sp>
      <p:sp>
        <p:nvSpPr>
          <p:cNvPr id="165891" name="Rectangle 3"/>
          <p:cNvSpPr>
            <a:spLocks noGrp="1" noRot="1" noChangeArrowheads="1"/>
          </p:cNvSpPr>
          <p:nvPr>
            <p:ph type="body" idx="1"/>
          </p:nvPr>
        </p:nvSpPr>
        <p:spPr>
          <a:xfrm>
            <a:off x="381000" y="1524000"/>
            <a:ext cx="8540750" cy="4498975"/>
          </a:xfrm>
        </p:spPr>
        <p:txBody>
          <a:bodyPr/>
          <a:lstStyle/>
          <a:p>
            <a:pPr>
              <a:buNone/>
            </a:pPr>
            <a:r>
              <a:rPr lang="en-US" dirty="0" smtClean="0"/>
              <a:t>	The </a:t>
            </a:r>
            <a:r>
              <a:rPr lang="en-US" dirty="0"/>
              <a:t>main objective is to </a:t>
            </a:r>
            <a:r>
              <a:rPr lang="en-US" dirty="0">
                <a:solidFill>
                  <a:srgbClr val="FFFF00"/>
                </a:solidFill>
              </a:rPr>
              <a:t>teach </a:t>
            </a:r>
            <a:r>
              <a:rPr lang="en-US" dirty="0"/>
              <a:t>an SOL-based curriculum in </a:t>
            </a:r>
            <a:r>
              <a:rPr lang="en-US" dirty="0">
                <a:solidFill>
                  <a:srgbClr val="FFFF00"/>
                </a:solidFill>
              </a:rPr>
              <a:t>content area subjects</a:t>
            </a:r>
            <a:r>
              <a:rPr lang="en-US" dirty="0"/>
              <a:t>.</a:t>
            </a:r>
          </a:p>
          <a:p>
            <a:pPr lvl="1"/>
            <a:endParaRPr lang="en-US" dirty="0"/>
          </a:p>
          <a:p>
            <a:pPr lvl="1">
              <a:buFont typeface="Arial" pitchFamily="34" charset="0"/>
              <a:buChar char="•"/>
            </a:pPr>
            <a:r>
              <a:rPr lang="en-US" dirty="0"/>
              <a:t>Simplifying and breaking down content subjects through </a:t>
            </a:r>
            <a:r>
              <a:rPr lang="en-US" dirty="0">
                <a:solidFill>
                  <a:srgbClr val="FFFF00"/>
                </a:solidFill>
              </a:rPr>
              <a:t>“scaffolding instruction” to ELLs</a:t>
            </a:r>
          </a:p>
          <a:p>
            <a:pPr lvl="1">
              <a:buFont typeface="Arial" pitchFamily="34" charset="0"/>
              <a:buChar char="•"/>
            </a:pPr>
            <a:endParaRPr lang="en-US" dirty="0"/>
          </a:p>
          <a:p>
            <a:pPr lvl="1">
              <a:buFont typeface="Arial" pitchFamily="34" charset="0"/>
              <a:buChar char="•"/>
            </a:pPr>
            <a:r>
              <a:rPr lang="en-US" dirty="0"/>
              <a:t>Collaborating with the ESL teacher in an inclusion classroom setting</a:t>
            </a:r>
          </a:p>
          <a:p>
            <a:pPr lvl="1">
              <a:buFont typeface="Wingdings" pitchFamily="2" charset="2"/>
              <a:buNone/>
            </a:pPr>
            <a:r>
              <a:rPr lang="en-US" dirty="0"/>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a:xfrm>
            <a:off x="301625" y="228600"/>
            <a:ext cx="8540750" cy="914400"/>
          </a:xfrm>
        </p:spPr>
        <p:txBody>
          <a:bodyPr/>
          <a:lstStyle/>
          <a:p>
            <a:pPr eaLnBrk="1" hangingPunct="1">
              <a:defRPr/>
            </a:pPr>
            <a:r>
              <a:rPr lang="en-US" dirty="0" smtClean="0"/>
              <a:t>Role of the ESL Teacher</a:t>
            </a:r>
          </a:p>
        </p:txBody>
      </p:sp>
      <p:sp>
        <p:nvSpPr>
          <p:cNvPr id="158723" name="Rectangle 3"/>
          <p:cNvSpPr>
            <a:spLocks noGrp="1" noRot="1" noChangeArrowheads="1"/>
          </p:cNvSpPr>
          <p:nvPr>
            <p:ph type="body" idx="1"/>
          </p:nvPr>
        </p:nvSpPr>
        <p:spPr>
          <a:xfrm>
            <a:off x="301625" y="1600200"/>
            <a:ext cx="8540750" cy="4724400"/>
          </a:xfrm>
        </p:spPr>
        <p:txBody>
          <a:bodyPr/>
          <a:lstStyle/>
          <a:p>
            <a:pPr eaLnBrk="1" hangingPunct="1">
              <a:lnSpc>
                <a:spcPct val="80000"/>
              </a:lnSpc>
              <a:buFont typeface="Arial" pitchFamily="34" charset="0"/>
              <a:buChar char="•"/>
              <a:defRPr/>
            </a:pPr>
            <a:r>
              <a:rPr lang="en-US" sz="2800" dirty="0" smtClean="0"/>
              <a:t>The Main Objective is to teach an </a:t>
            </a:r>
            <a:r>
              <a:rPr lang="en-US" sz="2800" dirty="0" smtClean="0">
                <a:solidFill>
                  <a:srgbClr val="FFFF00"/>
                </a:solidFill>
              </a:rPr>
              <a:t>ESL curriculum </a:t>
            </a:r>
            <a:r>
              <a:rPr lang="en-US" sz="2800" dirty="0" smtClean="0"/>
              <a:t> which follows the Standards of Learning for English Language Proficiency adopted by the VDOE.  Virginia adopted the WIDA (World-class Instructional Design and Assessment) model for standards and testing in 2009.  ESL Instruction is done through pullouts or inclusion.</a:t>
            </a:r>
          </a:p>
          <a:p>
            <a:pPr eaLnBrk="1" hangingPunct="1">
              <a:lnSpc>
                <a:spcPct val="80000"/>
              </a:lnSpc>
              <a:buFont typeface="Arial" pitchFamily="34" charset="0"/>
              <a:buChar char="•"/>
              <a:defRPr/>
            </a:pPr>
            <a:endParaRPr lang="en-US" sz="2800" dirty="0" smtClean="0"/>
          </a:p>
          <a:p>
            <a:pPr eaLnBrk="1" hangingPunct="1">
              <a:lnSpc>
                <a:spcPct val="80000"/>
              </a:lnSpc>
              <a:buFont typeface="Arial" pitchFamily="34" charset="0"/>
              <a:buChar char="•"/>
              <a:defRPr/>
            </a:pPr>
            <a:r>
              <a:rPr lang="en-US" sz="2800" dirty="0" smtClean="0"/>
              <a:t>Support classroom teachers by teaching </a:t>
            </a:r>
            <a:r>
              <a:rPr lang="en-US" sz="2800" dirty="0" smtClean="0">
                <a:solidFill>
                  <a:srgbClr val="FFFF00"/>
                </a:solidFill>
              </a:rPr>
              <a:t>content vocabulary</a:t>
            </a:r>
            <a:r>
              <a:rPr lang="en-US" sz="2800" dirty="0" smtClean="0"/>
              <a:t> in the ESL curriculum, joining the general education classroom through </a:t>
            </a:r>
            <a:r>
              <a:rPr lang="en-US" sz="2800" dirty="0" smtClean="0">
                <a:solidFill>
                  <a:srgbClr val="FFFF00"/>
                </a:solidFill>
              </a:rPr>
              <a:t>inclusion</a:t>
            </a:r>
            <a:r>
              <a:rPr lang="en-US" sz="2800" dirty="0" smtClean="0"/>
              <a:t>, and </a:t>
            </a:r>
            <a:r>
              <a:rPr lang="en-US" sz="2800" dirty="0" smtClean="0">
                <a:solidFill>
                  <a:srgbClr val="FFFF00"/>
                </a:solidFill>
              </a:rPr>
              <a:t>coaching</a:t>
            </a:r>
            <a:r>
              <a:rPr lang="en-US" sz="2800" dirty="0" smtClean="0"/>
              <a:t> teachers as they work with ELLs in their classrooms.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a:xfrm>
            <a:off x="301625" y="228600"/>
            <a:ext cx="8540750" cy="762000"/>
          </a:xfrm>
        </p:spPr>
        <p:txBody>
          <a:bodyPr/>
          <a:lstStyle/>
          <a:p>
            <a:pPr eaLnBrk="1" hangingPunct="1">
              <a:defRPr/>
            </a:pPr>
            <a:r>
              <a:rPr lang="en-US" dirty="0" smtClean="0"/>
              <a:t>Other Duties of ESL Teachers</a:t>
            </a:r>
          </a:p>
        </p:txBody>
      </p:sp>
      <p:sp>
        <p:nvSpPr>
          <p:cNvPr id="159747" name="Rectangle 3"/>
          <p:cNvSpPr>
            <a:spLocks noGrp="1" noRot="1" noChangeArrowheads="1"/>
          </p:cNvSpPr>
          <p:nvPr>
            <p:ph type="body" idx="1"/>
          </p:nvPr>
        </p:nvSpPr>
        <p:spPr>
          <a:xfrm>
            <a:off x="457200" y="1295400"/>
            <a:ext cx="8229600" cy="4800600"/>
          </a:xfrm>
        </p:spPr>
        <p:txBody>
          <a:bodyPr/>
          <a:lstStyle/>
          <a:p>
            <a:pPr eaLnBrk="1" hangingPunct="1">
              <a:lnSpc>
                <a:spcPct val="80000"/>
              </a:lnSpc>
              <a:defRPr/>
            </a:pPr>
            <a:endParaRPr lang="en-US" sz="2000" dirty="0" smtClean="0"/>
          </a:p>
          <a:p>
            <a:pPr eaLnBrk="1" hangingPunct="1">
              <a:lnSpc>
                <a:spcPct val="80000"/>
              </a:lnSpc>
              <a:buFont typeface="Arial" pitchFamily="34" charset="0"/>
              <a:buChar char="•"/>
              <a:defRPr/>
            </a:pPr>
            <a:r>
              <a:rPr lang="en-US" sz="2000" dirty="0" smtClean="0"/>
              <a:t>Diagnose  and monitor language proficiency of ELLs</a:t>
            </a:r>
          </a:p>
          <a:p>
            <a:pPr eaLnBrk="1" hangingPunct="1">
              <a:lnSpc>
                <a:spcPct val="80000"/>
              </a:lnSpc>
              <a:buFont typeface="Arial" pitchFamily="34" charset="0"/>
              <a:buChar char="•"/>
              <a:defRPr/>
            </a:pPr>
            <a:r>
              <a:rPr lang="en-US" sz="2000" dirty="0" smtClean="0"/>
              <a:t>Create ELLP and implement w/in committee</a:t>
            </a:r>
          </a:p>
          <a:p>
            <a:pPr eaLnBrk="1" hangingPunct="1">
              <a:lnSpc>
                <a:spcPct val="80000"/>
              </a:lnSpc>
              <a:buFont typeface="Arial" pitchFamily="34" charset="0"/>
              <a:buChar char="•"/>
              <a:defRPr/>
            </a:pPr>
            <a:r>
              <a:rPr lang="en-US" sz="2000" dirty="0" smtClean="0"/>
              <a:t>Liaison with parents, classroom teachers, guidance counselors and test coordinators, school nurses, social services, school administrators, and county supervisors</a:t>
            </a:r>
          </a:p>
          <a:p>
            <a:pPr eaLnBrk="1" hangingPunct="1">
              <a:lnSpc>
                <a:spcPct val="80000"/>
              </a:lnSpc>
              <a:buFont typeface="Arial" pitchFamily="34" charset="0"/>
              <a:buChar char="•"/>
              <a:defRPr/>
            </a:pPr>
            <a:r>
              <a:rPr lang="en-US" sz="2000" dirty="0" smtClean="0"/>
              <a:t>Keep ESL student records for VDOE audit</a:t>
            </a:r>
          </a:p>
          <a:p>
            <a:pPr eaLnBrk="1" hangingPunct="1">
              <a:lnSpc>
                <a:spcPct val="80000"/>
              </a:lnSpc>
              <a:buFont typeface="Arial" pitchFamily="34" charset="0"/>
              <a:buChar char="•"/>
              <a:defRPr/>
            </a:pPr>
            <a:r>
              <a:rPr lang="en-US" sz="2000" dirty="0" smtClean="0"/>
              <a:t>Assist teachers with supplemental materials</a:t>
            </a:r>
          </a:p>
          <a:p>
            <a:pPr eaLnBrk="1" hangingPunct="1">
              <a:lnSpc>
                <a:spcPct val="80000"/>
              </a:lnSpc>
              <a:buFont typeface="Arial" pitchFamily="34" charset="0"/>
              <a:buChar char="•"/>
              <a:defRPr/>
            </a:pPr>
            <a:r>
              <a:rPr lang="en-US" sz="2000" dirty="0" smtClean="0"/>
              <a:t>Translation—phone calls, parent conferences, SCT &amp; IEP meetings, correspondence, etc.</a:t>
            </a:r>
          </a:p>
          <a:p>
            <a:pPr eaLnBrk="1" hangingPunct="1">
              <a:lnSpc>
                <a:spcPct val="80000"/>
              </a:lnSpc>
              <a:buFont typeface="Arial" pitchFamily="34" charset="0"/>
              <a:buChar char="•"/>
              <a:defRPr/>
            </a:pPr>
            <a:r>
              <a:rPr lang="en-US" sz="2000" dirty="0" smtClean="0"/>
              <a:t>Administer year-end English Proficiency Test and proctor district-wide and SOL assessments for LEP students</a:t>
            </a:r>
          </a:p>
          <a:p>
            <a:pPr eaLnBrk="1" hangingPunct="1">
              <a:lnSpc>
                <a:spcPct val="80000"/>
              </a:lnSpc>
              <a:buFont typeface="Arial" pitchFamily="34" charset="0"/>
              <a:buChar char="•"/>
              <a:defRPr/>
            </a:pPr>
            <a:r>
              <a:rPr lang="en-US" sz="2000" dirty="0" smtClean="0"/>
              <a:t>Supervise practicum students, interns, student teachers, etc., from area colleges </a:t>
            </a:r>
          </a:p>
          <a:p>
            <a:pPr eaLnBrk="1" hangingPunct="1">
              <a:lnSpc>
                <a:spcPct val="80000"/>
              </a:lnSpc>
              <a:buFont typeface="Arial" pitchFamily="34" charset="0"/>
              <a:buChar char="•"/>
              <a:defRPr/>
            </a:pPr>
            <a:r>
              <a:rPr lang="en-US" sz="2000" dirty="0" smtClean="0"/>
              <a:t>Revise teaching schedule as student population changes</a:t>
            </a:r>
          </a:p>
          <a:p>
            <a:pPr eaLnBrk="1" hangingPunct="1">
              <a:lnSpc>
                <a:spcPct val="80000"/>
              </a:lnSpc>
              <a:buFont typeface="Arial" pitchFamily="34" charset="0"/>
              <a:buChar char="•"/>
              <a:defRPr/>
            </a:pPr>
            <a:r>
              <a:rPr lang="en-US" sz="2000" dirty="0" smtClean="0"/>
              <a:t>Itinerant travel to all schools served</a:t>
            </a:r>
          </a:p>
          <a:p>
            <a:pPr eaLnBrk="1" hangingPunct="1">
              <a:lnSpc>
                <a:spcPct val="80000"/>
              </a:lnSpc>
              <a:defRPr/>
            </a:pPr>
            <a:endParaRPr lang="en-US" sz="2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914400" y="228600"/>
            <a:ext cx="7772400" cy="990600"/>
          </a:xfrm>
        </p:spPr>
        <p:txBody>
          <a:bodyPr tIns="91440" bIns="182880"/>
          <a:lstStyle/>
          <a:p>
            <a:pPr eaLnBrk="1" hangingPunct="1">
              <a:defRPr/>
            </a:pPr>
            <a:r>
              <a:rPr lang="en-US" sz="3600" dirty="0" smtClean="0">
                <a:effectLst>
                  <a:outerShdw blurRad="38100" dist="38100" dir="2700000" algn="tl">
                    <a:srgbClr val="000000">
                      <a:alpha val="43137"/>
                    </a:srgbClr>
                  </a:outerShdw>
                </a:effectLst>
              </a:rPr>
              <a:t>The Face of ESL – An Overview</a:t>
            </a:r>
          </a:p>
        </p:txBody>
      </p:sp>
      <p:sp>
        <p:nvSpPr>
          <p:cNvPr id="106499" name="Rectangle 3"/>
          <p:cNvSpPr>
            <a:spLocks noGrp="1" noChangeArrowheads="1"/>
          </p:cNvSpPr>
          <p:nvPr>
            <p:ph type="subTitle" idx="1"/>
          </p:nvPr>
        </p:nvSpPr>
        <p:spPr>
          <a:xfrm>
            <a:off x="1447800" y="4953000"/>
            <a:ext cx="6400800" cy="1600200"/>
          </a:xfrm>
        </p:spPr>
        <p:txBody>
          <a:bodyPr/>
          <a:lstStyle/>
          <a:p>
            <a:pPr eaLnBrk="1" hangingPunct="1">
              <a:lnSpc>
                <a:spcPct val="80000"/>
              </a:lnSpc>
              <a:defRPr/>
            </a:pPr>
            <a:endParaRPr lang="en-US" sz="2400" b="1" dirty="0" smtClean="0"/>
          </a:p>
        </p:txBody>
      </p:sp>
      <p:sp>
        <p:nvSpPr>
          <p:cNvPr id="5124" name="Text Box 4"/>
          <p:cNvSpPr txBox="1">
            <a:spLocks noChangeArrowheads="1"/>
          </p:cNvSpPr>
          <p:nvPr/>
        </p:nvSpPr>
        <p:spPr bwMode="auto">
          <a:xfrm>
            <a:off x="1752600" y="2698750"/>
            <a:ext cx="6019800" cy="366713"/>
          </a:xfrm>
          <a:prstGeom prst="rect">
            <a:avLst/>
          </a:prstGeom>
          <a:noFill/>
          <a:ln w="9525">
            <a:noFill/>
            <a:miter lim="800000"/>
            <a:headEnd/>
            <a:tailEnd/>
          </a:ln>
        </p:spPr>
        <p:txBody>
          <a:bodyPr>
            <a:spAutoFit/>
          </a:bodyPr>
          <a:lstStyle/>
          <a:p>
            <a:endParaRPr lang="en-US"/>
          </a:p>
        </p:txBody>
      </p:sp>
      <p:pic>
        <p:nvPicPr>
          <p:cNvPr id="5125" name="Picture 5" descr="raise hand"/>
          <p:cNvPicPr>
            <a:picLocks noChangeAspect="1" noChangeArrowheads="1"/>
          </p:cNvPicPr>
          <p:nvPr/>
        </p:nvPicPr>
        <p:blipFill>
          <a:blip r:embed="rId3" cstate="print"/>
          <a:srcRect/>
          <a:stretch>
            <a:fillRect/>
          </a:stretch>
        </p:blipFill>
        <p:spPr bwMode="auto">
          <a:xfrm>
            <a:off x="2438400" y="1295400"/>
            <a:ext cx="4800600" cy="3568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r>
              <a:rPr lang="en-US" smtClean="0"/>
              <a:t>About the ELP standards</a:t>
            </a:r>
          </a:p>
        </p:txBody>
      </p:sp>
      <p:sp>
        <p:nvSpPr>
          <p:cNvPr id="108547" name="Rectangle 3"/>
          <p:cNvSpPr>
            <a:spLocks noGrp="1" noRot="1" noChangeArrowheads="1"/>
          </p:cNvSpPr>
          <p:nvPr>
            <p:ph type="body" idx="1"/>
          </p:nvPr>
        </p:nvSpPr>
        <p:spPr/>
        <p:txBody>
          <a:bodyPr/>
          <a:lstStyle/>
          <a:p>
            <a:pPr eaLnBrk="1" hangingPunct="1">
              <a:buNone/>
              <a:defRPr/>
            </a:pPr>
            <a:r>
              <a:rPr lang="en-US" dirty="0" smtClean="0"/>
              <a:t>	</a:t>
            </a:r>
            <a:r>
              <a:rPr lang="en-US" sz="2800" dirty="0" smtClean="0"/>
              <a:t>“By developing the ELP standards, the WIDA Consortium has responded to demands to </a:t>
            </a:r>
            <a:r>
              <a:rPr lang="en-US" sz="2800" dirty="0" smtClean="0">
                <a:solidFill>
                  <a:srgbClr val="FFFF00"/>
                </a:solidFill>
              </a:rPr>
              <a:t>link language learning</a:t>
            </a:r>
            <a:r>
              <a:rPr lang="en-US" sz="2800" dirty="0" smtClean="0"/>
              <a:t> </a:t>
            </a:r>
            <a:r>
              <a:rPr lang="en-US" sz="2800" dirty="0" smtClean="0">
                <a:solidFill>
                  <a:srgbClr val="FFFF00"/>
                </a:solidFill>
              </a:rPr>
              <a:t>with </a:t>
            </a:r>
            <a:r>
              <a:rPr lang="en-US" sz="2800" dirty="0" smtClean="0"/>
              <a:t>state </a:t>
            </a:r>
            <a:r>
              <a:rPr lang="en-US" sz="2800" dirty="0" smtClean="0">
                <a:solidFill>
                  <a:srgbClr val="FFFF00"/>
                </a:solidFill>
              </a:rPr>
              <a:t>academic content</a:t>
            </a:r>
            <a:r>
              <a:rPr lang="en-US" sz="2800" dirty="0" smtClean="0"/>
              <a:t> </a:t>
            </a:r>
            <a:r>
              <a:rPr lang="en-US" sz="2800" dirty="0" smtClean="0">
                <a:solidFill>
                  <a:srgbClr val="FFFF00"/>
                </a:solidFill>
              </a:rPr>
              <a:t>standards</a:t>
            </a:r>
            <a:r>
              <a:rPr lang="en-US" sz="2800" dirty="0" smtClean="0"/>
              <a:t> and to address educators' needs in three different areas: 1). pedagogy, 2). assessment, 3). educational policy.” </a:t>
            </a:r>
            <a:r>
              <a:rPr lang="en-US" sz="2000" dirty="0" smtClean="0"/>
              <a:t>RG-6</a:t>
            </a:r>
          </a:p>
          <a:p>
            <a:pPr eaLnBrk="1" hangingPunct="1">
              <a:buNone/>
              <a:defRPr/>
            </a:pPr>
            <a:endParaRPr lang="en-US" sz="1200" dirty="0" smtClean="0"/>
          </a:p>
          <a:p>
            <a:pPr eaLnBrk="1" hangingPunct="1">
              <a:buNone/>
              <a:defRPr/>
            </a:pPr>
            <a:r>
              <a:rPr lang="en-US" sz="2800" dirty="0" smtClean="0"/>
              <a:t>	The Standards focus on the </a:t>
            </a:r>
            <a:r>
              <a:rPr lang="en-US" sz="2800" b="1" dirty="0" smtClean="0">
                <a:solidFill>
                  <a:srgbClr val="FFFF00"/>
                </a:solidFill>
              </a:rPr>
              <a:t>language students need to learn</a:t>
            </a:r>
            <a:r>
              <a:rPr lang="en-US" sz="2800" dirty="0" smtClean="0"/>
              <a:t> for social and content instruction.</a:t>
            </a:r>
          </a:p>
          <a:p>
            <a:pPr eaLnBrk="1" hangingPunct="1">
              <a:buNone/>
              <a:defRPr/>
            </a:pPr>
            <a:endParaRPr lang="en-US" sz="1200" dirty="0" smtClean="0"/>
          </a:p>
          <a:p>
            <a:pPr eaLnBrk="1" hangingPunct="1">
              <a:buNone/>
              <a:defRPr/>
            </a:pPr>
            <a:r>
              <a:rPr lang="en-US" sz="2800" dirty="0" smtClean="0"/>
              <a:t>	</a:t>
            </a:r>
          </a:p>
          <a:p>
            <a:pPr eaLnBrk="1" hangingPunct="1">
              <a:buNone/>
              <a:defRPr/>
            </a:pPr>
            <a:endParaRPr lang="en-US" sz="28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r>
              <a:rPr lang="en-US" smtClean="0"/>
              <a:t>The Five WIDA ELP Standards</a:t>
            </a:r>
          </a:p>
        </p:txBody>
      </p:sp>
      <p:sp>
        <p:nvSpPr>
          <p:cNvPr id="109571" name="Rectangle 3"/>
          <p:cNvSpPr>
            <a:spLocks noGrp="1" noRot="1" noChangeArrowheads="1"/>
          </p:cNvSpPr>
          <p:nvPr>
            <p:ph type="body" idx="1"/>
          </p:nvPr>
        </p:nvSpPr>
        <p:spPr>
          <a:xfrm>
            <a:off x="457200" y="1143000"/>
            <a:ext cx="8229600" cy="5715000"/>
          </a:xfrm>
        </p:spPr>
        <p:txBody>
          <a:bodyPr/>
          <a:lstStyle/>
          <a:p>
            <a:pPr eaLnBrk="1" hangingPunct="1">
              <a:lnSpc>
                <a:spcPct val="80000"/>
              </a:lnSpc>
              <a:buFont typeface="Arial" pitchFamily="34" charset="0"/>
              <a:buChar char="•"/>
              <a:defRPr/>
            </a:pPr>
            <a:endParaRPr lang="en-US" sz="2000" u="sng" dirty="0" smtClean="0"/>
          </a:p>
          <a:p>
            <a:pPr eaLnBrk="1" hangingPunct="1">
              <a:lnSpc>
                <a:spcPct val="80000"/>
              </a:lnSpc>
              <a:buFont typeface="Arial" pitchFamily="34" charset="0"/>
              <a:buChar char="•"/>
              <a:defRPr/>
            </a:pPr>
            <a:r>
              <a:rPr lang="en-US" sz="2000" u="sng" dirty="0" smtClean="0"/>
              <a:t>Standard 1</a:t>
            </a:r>
            <a:r>
              <a:rPr lang="en-US" sz="2000" dirty="0" smtClean="0"/>
              <a:t>: ELLs communicate for SOCIAL AND INSTRUCTIONAL purposes within the school setting.</a:t>
            </a:r>
          </a:p>
          <a:p>
            <a:pPr eaLnBrk="1" hangingPunct="1">
              <a:lnSpc>
                <a:spcPct val="80000"/>
              </a:lnSpc>
              <a:buFont typeface="Arial" pitchFamily="34" charset="0"/>
              <a:buChar char="•"/>
              <a:defRPr/>
            </a:pPr>
            <a:endParaRPr lang="en-US" sz="2000" dirty="0" smtClean="0"/>
          </a:p>
          <a:p>
            <a:pPr eaLnBrk="1" hangingPunct="1">
              <a:lnSpc>
                <a:spcPct val="80000"/>
              </a:lnSpc>
              <a:buFont typeface="Arial" pitchFamily="34" charset="0"/>
              <a:buChar char="•"/>
              <a:defRPr/>
            </a:pPr>
            <a:r>
              <a:rPr lang="en-US" sz="2000" u="sng" dirty="0" smtClean="0"/>
              <a:t>Standard 2</a:t>
            </a:r>
            <a:r>
              <a:rPr lang="en-US" sz="2000" dirty="0" smtClean="0"/>
              <a:t>: ELLs communicate information, ideas, and concepts necessary for academic success in the content area of LANGUAGE ARTS. </a:t>
            </a:r>
          </a:p>
          <a:p>
            <a:pPr eaLnBrk="1" hangingPunct="1">
              <a:lnSpc>
                <a:spcPct val="80000"/>
              </a:lnSpc>
              <a:buFont typeface="Arial" pitchFamily="34" charset="0"/>
              <a:buChar char="•"/>
              <a:defRPr/>
            </a:pPr>
            <a:endParaRPr lang="en-US" sz="2000" dirty="0" smtClean="0"/>
          </a:p>
          <a:p>
            <a:pPr eaLnBrk="1" hangingPunct="1">
              <a:lnSpc>
                <a:spcPct val="80000"/>
              </a:lnSpc>
              <a:buFont typeface="Arial" pitchFamily="34" charset="0"/>
              <a:buChar char="•"/>
              <a:defRPr/>
            </a:pPr>
            <a:r>
              <a:rPr lang="en-US" sz="2000" u="sng" dirty="0" smtClean="0"/>
              <a:t>Standard 3</a:t>
            </a:r>
            <a:r>
              <a:rPr lang="en-US" sz="2000" dirty="0" smtClean="0"/>
              <a:t>: ELLs communicate information, ideas, and concepts necessary for academic success in the content area of MATHEMATICS. </a:t>
            </a:r>
          </a:p>
          <a:p>
            <a:pPr eaLnBrk="1" hangingPunct="1">
              <a:lnSpc>
                <a:spcPct val="80000"/>
              </a:lnSpc>
              <a:buFont typeface="Arial" pitchFamily="34" charset="0"/>
              <a:buChar char="•"/>
              <a:defRPr/>
            </a:pPr>
            <a:endParaRPr lang="en-US" sz="2000" dirty="0" smtClean="0"/>
          </a:p>
          <a:p>
            <a:pPr eaLnBrk="1" hangingPunct="1">
              <a:lnSpc>
                <a:spcPct val="80000"/>
              </a:lnSpc>
              <a:buFont typeface="Arial" pitchFamily="34" charset="0"/>
              <a:buChar char="•"/>
              <a:defRPr/>
            </a:pPr>
            <a:r>
              <a:rPr lang="en-US" sz="2000" u="sng" dirty="0" smtClean="0"/>
              <a:t>Standard 4</a:t>
            </a:r>
            <a:r>
              <a:rPr lang="en-US" sz="2000" dirty="0" smtClean="0"/>
              <a:t>: ELLs communicate information, ideas, and concepts necessary for academic success in the content area of SCIENCE. </a:t>
            </a:r>
          </a:p>
          <a:p>
            <a:pPr eaLnBrk="1" hangingPunct="1">
              <a:lnSpc>
                <a:spcPct val="80000"/>
              </a:lnSpc>
              <a:buFont typeface="Arial" pitchFamily="34" charset="0"/>
              <a:buChar char="•"/>
              <a:defRPr/>
            </a:pPr>
            <a:endParaRPr lang="en-US" sz="2000" dirty="0" smtClean="0"/>
          </a:p>
          <a:p>
            <a:pPr eaLnBrk="1" hangingPunct="1">
              <a:lnSpc>
                <a:spcPct val="80000"/>
              </a:lnSpc>
              <a:buFont typeface="Arial" pitchFamily="34" charset="0"/>
              <a:buChar char="•"/>
              <a:defRPr/>
            </a:pPr>
            <a:r>
              <a:rPr lang="en-US" sz="2000" u="sng" dirty="0" smtClean="0"/>
              <a:t>Standard 5</a:t>
            </a:r>
            <a:r>
              <a:rPr lang="en-US" sz="2000" dirty="0" smtClean="0"/>
              <a:t>: ELLs communicate information, ideas, and concepts necessary for academic success in the content area of SOCIAL STUDIES.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en-US" dirty="0" smtClean="0"/>
              <a:t>Assessment: ACCESS and SOL</a:t>
            </a:r>
          </a:p>
        </p:txBody>
      </p:sp>
      <p:sp>
        <p:nvSpPr>
          <p:cNvPr id="112643" name="Rectangle 3"/>
          <p:cNvSpPr>
            <a:spLocks noGrp="1" noRot="1" noChangeArrowheads="1"/>
          </p:cNvSpPr>
          <p:nvPr>
            <p:ph type="body" idx="1"/>
          </p:nvPr>
        </p:nvSpPr>
        <p:spPr>
          <a:xfrm>
            <a:off x="381000" y="1295400"/>
            <a:ext cx="8540750" cy="5029200"/>
          </a:xfrm>
        </p:spPr>
        <p:txBody>
          <a:bodyPr/>
          <a:lstStyle/>
          <a:p>
            <a:pPr eaLnBrk="1" hangingPunct="1">
              <a:buFont typeface="Arial" pitchFamily="34" charset="0"/>
              <a:buChar char="•"/>
              <a:defRPr/>
            </a:pPr>
            <a:r>
              <a:rPr lang="en-US" sz="2400" dirty="0" smtClean="0"/>
              <a:t>WIDA has developed a test (ACCESS for ELLs) to assess students’ English proficiency</a:t>
            </a:r>
          </a:p>
          <a:p>
            <a:pPr eaLnBrk="1" hangingPunct="1">
              <a:buFont typeface="Arial" pitchFamily="34" charset="0"/>
              <a:buChar char="•"/>
              <a:defRPr/>
            </a:pPr>
            <a:endParaRPr lang="en-US" sz="1200" dirty="0" smtClean="0"/>
          </a:p>
          <a:p>
            <a:pPr eaLnBrk="1" hangingPunct="1">
              <a:buFont typeface="Arial" pitchFamily="34" charset="0"/>
              <a:buChar char="•"/>
              <a:defRPr/>
            </a:pPr>
            <a:r>
              <a:rPr lang="en-US" sz="2400" b="1" dirty="0" smtClean="0"/>
              <a:t>ACCESS for ELLs</a:t>
            </a:r>
            <a:r>
              <a:rPr lang="en-US" sz="2400" dirty="0" smtClean="0"/>
              <a:t> assesses students’ proficiency in social and academic language; the </a:t>
            </a:r>
            <a:r>
              <a:rPr lang="en-US" sz="2400" b="1" dirty="0" smtClean="0"/>
              <a:t>Standards of Learning (SOL) Assessments</a:t>
            </a:r>
            <a:r>
              <a:rPr lang="en-US" sz="2400" dirty="0" smtClean="0"/>
              <a:t> test academic content knowledge. </a:t>
            </a:r>
          </a:p>
          <a:p>
            <a:pPr eaLnBrk="1" hangingPunct="1">
              <a:buFont typeface="Arial" pitchFamily="34" charset="0"/>
              <a:buChar char="•"/>
              <a:defRPr/>
            </a:pPr>
            <a:endParaRPr lang="en-US" sz="1200" dirty="0" smtClean="0"/>
          </a:p>
          <a:p>
            <a:pPr>
              <a:buFont typeface="Arial" pitchFamily="34" charset="0"/>
              <a:buChar char="•"/>
            </a:pPr>
            <a:r>
              <a:rPr lang="en-US" sz="2400" dirty="0" smtClean="0">
                <a:ea typeface="ＭＳ Ｐゴシック" pitchFamily="1" charset="-128"/>
              </a:rPr>
              <a:t>All LEP students participate in Standards of Learning testing, including:</a:t>
            </a:r>
          </a:p>
          <a:p>
            <a:pPr lvl="1">
              <a:buFont typeface="Arial" pitchFamily="34" charset="0"/>
              <a:buChar char="•"/>
            </a:pPr>
            <a:r>
              <a:rPr lang="en-US" sz="2400" dirty="0" smtClean="0">
                <a:ea typeface="ＭＳ Ｐゴシック" pitchFamily="1" charset="-128"/>
              </a:rPr>
              <a:t> “Recently Arrived” LEP students;</a:t>
            </a:r>
          </a:p>
          <a:p>
            <a:pPr lvl="1">
              <a:buFont typeface="Arial" pitchFamily="34" charset="0"/>
              <a:buChar char="•"/>
            </a:pPr>
            <a:r>
              <a:rPr lang="en-US" sz="2400" dirty="0" smtClean="0">
                <a:ea typeface="ＭＳ Ｐゴシック" pitchFamily="1" charset="-128"/>
              </a:rPr>
              <a:t> LEP Students in grades 3 through 8; and </a:t>
            </a:r>
          </a:p>
          <a:p>
            <a:pPr lvl="1">
              <a:spcBef>
                <a:spcPts val="0"/>
              </a:spcBef>
              <a:buFont typeface="Arial" pitchFamily="34" charset="0"/>
              <a:buChar char="•"/>
            </a:pPr>
            <a:r>
              <a:rPr lang="en-US" sz="2400" dirty="0" smtClean="0">
                <a:ea typeface="ＭＳ Ｐゴシック" pitchFamily="1" charset="-128"/>
              </a:rPr>
              <a:t> LEP Students enrolled in high school courses with</a:t>
            </a:r>
          </a:p>
          <a:p>
            <a:pPr lvl="1">
              <a:spcBef>
                <a:spcPts val="0"/>
              </a:spcBef>
              <a:buNone/>
            </a:pPr>
            <a:r>
              <a:rPr lang="en-US" sz="2400" dirty="0" smtClean="0">
                <a:ea typeface="ＭＳ Ｐゴシック" pitchFamily="1" charset="-128"/>
              </a:rPr>
              <a:t>	 End-of-Course (EOC) assessments.</a:t>
            </a:r>
          </a:p>
          <a:p>
            <a:pPr eaLnBrk="1" hangingPunct="1">
              <a:defRPr/>
            </a:pPr>
            <a:endParaRPr lang="en-US" sz="28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CPE07250_0000[1]"/>
          <p:cNvPicPr>
            <a:picLocks noChangeAspect="1" noChangeArrowheads="1"/>
          </p:cNvPicPr>
          <p:nvPr/>
        </p:nvPicPr>
        <p:blipFill>
          <a:blip r:embed="rId3" cstate="print"/>
          <a:srcRect/>
          <a:stretch>
            <a:fillRect/>
          </a:stretch>
        </p:blipFill>
        <p:spPr bwMode="auto">
          <a:xfrm>
            <a:off x="2935288" y="2133600"/>
            <a:ext cx="3235325" cy="3924300"/>
          </a:xfrm>
          <a:prstGeom prst="rect">
            <a:avLst/>
          </a:prstGeom>
          <a:noFill/>
          <a:ln w="9525">
            <a:noFill/>
            <a:miter lim="800000"/>
            <a:headEnd/>
            <a:tailEnd/>
          </a:ln>
        </p:spPr>
      </p:pic>
      <p:sp>
        <p:nvSpPr>
          <p:cNvPr id="165891" name="Rectangle 3"/>
          <p:cNvSpPr>
            <a:spLocks noGrp="1" noChangeArrowheads="1"/>
          </p:cNvSpPr>
          <p:nvPr>
            <p:ph type="title"/>
          </p:nvPr>
        </p:nvSpPr>
        <p:spPr/>
        <p:txBody>
          <a:bodyPr/>
          <a:lstStyle/>
          <a:p>
            <a:pPr eaLnBrk="1" hangingPunct="1">
              <a:defRPr/>
            </a:pPr>
            <a:r>
              <a:rPr lang="en-US" smtClean="0"/>
              <a:t>Test Practice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eaLnBrk="1" hangingPunct="1">
              <a:defRPr/>
            </a:pPr>
            <a:r>
              <a:rPr lang="en-US" smtClean="0"/>
              <a:t>Solve this Math Problem</a:t>
            </a:r>
          </a:p>
        </p:txBody>
      </p:sp>
      <p:sp>
        <p:nvSpPr>
          <p:cNvPr id="167939" name="Rectangle 3"/>
          <p:cNvSpPr>
            <a:spLocks noGrp="1" noRot="1" noChangeArrowheads="1"/>
          </p:cNvSpPr>
          <p:nvPr>
            <p:ph type="body" idx="1"/>
          </p:nvPr>
        </p:nvSpPr>
        <p:spPr/>
        <p:txBody>
          <a:bodyPr/>
          <a:lstStyle/>
          <a:p>
            <a:pPr eaLnBrk="1" hangingPunct="1">
              <a:buFont typeface="Arial" charset="0"/>
              <a:buNone/>
              <a:defRPr/>
            </a:pPr>
            <a:r>
              <a:rPr lang="en-US" smtClean="0"/>
              <a:t>  		메리는 그녀의 집에 많은 사과 나무가 있다. 1 일 그녀는 </a:t>
            </a:r>
            <a:r>
              <a:rPr lang="en-US" b="1" smtClean="0"/>
              <a:t>5</a:t>
            </a:r>
            <a:r>
              <a:rPr lang="en-US" smtClean="0"/>
              <a:t>개의 사과를 모은다. </a:t>
            </a:r>
          </a:p>
          <a:p>
            <a:pPr eaLnBrk="1" hangingPunct="1">
              <a:buFont typeface="Arial" charset="0"/>
              <a:buNone/>
              <a:defRPr/>
            </a:pPr>
            <a:r>
              <a:rPr lang="en-US" smtClean="0"/>
              <a:t>	다음날에, 그녀는 </a:t>
            </a:r>
            <a:r>
              <a:rPr lang="en-US" b="1" smtClean="0"/>
              <a:t>3</a:t>
            </a:r>
            <a:r>
              <a:rPr lang="en-US" smtClean="0"/>
              <a:t>개의 사과를 모은다. </a:t>
            </a:r>
          </a:p>
          <a:p>
            <a:pPr eaLnBrk="1" hangingPunct="1">
              <a:buFont typeface="Arial" charset="0"/>
              <a:buNone/>
              <a:defRPr/>
            </a:pPr>
            <a:r>
              <a:rPr lang="en-US" smtClean="0"/>
              <a:t>	마지막 일에 그녀는 </a:t>
            </a:r>
            <a:r>
              <a:rPr lang="en-US" b="1" smtClean="0"/>
              <a:t>7</a:t>
            </a:r>
            <a:r>
              <a:rPr lang="en-US" smtClean="0"/>
              <a:t>개의 사과를 모은다.</a:t>
            </a:r>
          </a:p>
          <a:p>
            <a:pPr eaLnBrk="1" hangingPunct="1">
              <a:buFont typeface="Arial" charset="0"/>
              <a:buNone/>
              <a:defRPr/>
            </a:pPr>
            <a:endParaRPr lang="en-US" smtClean="0"/>
          </a:p>
          <a:p>
            <a:pPr eaLnBrk="1" hangingPunct="1">
              <a:buFont typeface="Arial" charset="0"/>
              <a:buNone/>
              <a:defRPr/>
            </a:pPr>
            <a:r>
              <a:rPr lang="en-US" smtClean="0"/>
              <a:t>	얼마나 많은 사과를 메리는 </a:t>
            </a:r>
            <a:r>
              <a:rPr lang="en-US" b="1" smtClean="0"/>
              <a:t>3</a:t>
            </a:r>
            <a:r>
              <a:rPr lang="en-US" smtClean="0"/>
              <a:t> 일 후에 가?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p:txBody>
          <a:bodyPr/>
          <a:lstStyle/>
          <a:p>
            <a:pPr eaLnBrk="1" hangingPunct="1">
              <a:defRPr/>
            </a:pPr>
            <a:r>
              <a:rPr lang="en-US" dirty="0" smtClean="0"/>
              <a:t>Now Solve This One</a:t>
            </a:r>
          </a:p>
        </p:txBody>
      </p:sp>
      <p:sp>
        <p:nvSpPr>
          <p:cNvPr id="169987" name="Rectangle 3"/>
          <p:cNvSpPr>
            <a:spLocks noGrp="1" noRot="1" noChangeArrowheads="1"/>
          </p:cNvSpPr>
          <p:nvPr>
            <p:ph type="body" idx="1"/>
          </p:nvPr>
        </p:nvSpPr>
        <p:spPr/>
        <p:txBody>
          <a:bodyPr/>
          <a:lstStyle/>
          <a:p>
            <a:pPr eaLnBrk="1" hangingPunct="1">
              <a:lnSpc>
                <a:spcPct val="90000"/>
              </a:lnSpc>
              <a:buFont typeface="Arial" charset="0"/>
              <a:buNone/>
              <a:defRPr/>
            </a:pPr>
            <a:r>
              <a:rPr lang="en-US" dirty="0" smtClean="0"/>
              <a:t>	</a:t>
            </a:r>
            <a:r>
              <a:rPr lang="en-US" dirty="0" err="1" smtClean="0"/>
              <a:t>María</a:t>
            </a:r>
            <a:r>
              <a:rPr lang="en-US" dirty="0" smtClean="0"/>
              <a:t> </a:t>
            </a:r>
            <a:r>
              <a:rPr lang="en-US" dirty="0" err="1" smtClean="0"/>
              <a:t>tiene</a:t>
            </a:r>
            <a:r>
              <a:rPr lang="en-US" dirty="0" smtClean="0"/>
              <a:t> </a:t>
            </a:r>
            <a:r>
              <a:rPr lang="en-US" dirty="0" err="1" smtClean="0"/>
              <a:t>muchos</a:t>
            </a:r>
            <a:r>
              <a:rPr lang="en-US" dirty="0" smtClean="0"/>
              <a:t> </a:t>
            </a:r>
            <a:r>
              <a:rPr lang="en-US" dirty="0" err="1" smtClean="0"/>
              <a:t>manzanillos</a:t>
            </a:r>
            <a:r>
              <a:rPr lang="en-US" dirty="0" smtClean="0"/>
              <a:t> en </a:t>
            </a:r>
            <a:r>
              <a:rPr lang="en-US" dirty="0" err="1" smtClean="0"/>
              <a:t>su</a:t>
            </a:r>
            <a:r>
              <a:rPr lang="en-US" dirty="0" smtClean="0"/>
              <a:t> casa. Un </a:t>
            </a:r>
            <a:r>
              <a:rPr lang="en-US" dirty="0" err="1" smtClean="0"/>
              <a:t>día</a:t>
            </a:r>
            <a:r>
              <a:rPr lang="en-US" dirty="0" smtClean="0"/>
              <a:t> </a:t>
            </a:r>
            <a:r>
              <a:rPr lang="en-US" dirty="0" err="1" smtClean="0"/>
              <a:t>ella</a:t>
            </a:r>
            <a:r>
              <a:rPr lang="en-US" dirty="0" smtClean="0"/>
              <a:t> </a:t>
            </a:r>
            <a:r>
              <a:rPr lang="en-US" dirty="0" err="1" smtClean="0"/>
              <a:t>recoge</a:t>
            </a:r>
            <a:r>
              <a:rPr lang="en-US" dirty="0" smtClean="0"/>
              <a:t> 5 </a:t>
            </a:r>
            <a:r>
              <a:rPr lang="en-US" dirty="0" err="1" smtClean="0"/>
              <a:t>manzanas</a:t>
            </a:r>
            <a:r>
              <a:rPr lang="en-US" dirty="0" smtClean="0"/>
              <a:t>. Al </a:t>
            </a:r>
            <a:r>
              <a:rPr lang="en-US" dirty="0" err="1" smtClean="0"/>
              <a:t>día</a:t>
            </a:r>
            <a:r>
              <a:rPr lang="en-US" dirty="0" smtClean="0"/>
              <a:t> </a:t>
            </a:r>
            <a:r>
              <a:rPr lang="en-US" dirty="0" err="1" smtClean="0"/>
              <a:t>siguiente</a:t>
            </a:r>
            <a:r>
              <a:rPr lang="en-US" dirty="0" smtClean="0"/>
              <a:t>, </a:t>
            </a:r>
            <a:r>
              <a:rPr lang="en-US" dirty="0" err="1" smtClean="0"/>
              <a:t>ella</a:t>
            </a:r>
            <a:r>
              <a:rPr lang="en-US" dirty="0" smtClean="0"/>
              <a:t> </a:t>
            </a:r>
            <a:r>
              <a:rPr lang="en-US" dirty="0" err="1" smtClean="0"/>
              <a:t>recoge</a:t>
            </a:r>
            <a:r>
              <a:rPr lang="en-US" dirty="0" smtClean="0"/>
              <a:t> 3 </a:t>
            </a:r>
            <a:r>
              <a:rPr lang="en-US" dirty="0" err="1" smtClean="0"/>
              <a:t>manzanas</a:t>
            </a:r>
            <a:r>
              <a:rPr lang="en-US" dirty="0" smtClean="0"/>
              <a:t>. En el </a:t>
            </a:r>
            <a:r>
              <a:rPr lang="en-US" dirty="0" err="1" smtClean="0"/>
              <a:t>último</a:t>
            </a:r>
            <a:r>
              <a:rPr lang="en-US" dirty="0" smtClean="0"/>
              <a:t> </a:t>
            </a:r>
            <a:r>
              <a:rPr lang="en-US" dirty="0" err="1" smtClean="0"/>
              <a:t>día</a:t>
            </a:r>
            <a:r>
              <a:rPr lang="en-US" dirty="0" smtClean="0"/>
              <a:t> </a:t>
            </a:r>
            <a:r>
              <a:rPr lang="en-US" dirty="0" err="1" smtClean="0"/>
              <a:t>ella</a:t>
            </a:r>
            <a:r>
              <a:rPr lang="en-US" dirty="0" smtClean="0"/>
              <a:t> </a:t>
            </a:r>
            <a:r>
              <a:rPr lang="en-US" dirty="0" err="1" smtClean="0"/>
              <a:t>recoge</a:t>
            </a:r>
            <a:r>
              <a:rPr lang="en-US" dirty="0" smtClean="0"/>
              <a:t> 7 </a:t>
            </a:r>
            <a:r>
              <a:rPr lang="en-US" dirty="0" err="1" smtClean="0"/>
              <a:t>manzanas</a:t>
            </a:r>
            <a:r>
              <a:rPr lang="en-US" dirty="0" smtClean="0"/>
              <a:t>. </a:t>
            </a:r>
          </a:p>
          <a:p>
            <a:pPr eaLnBrk="1" hangingPunct="1">
              <a:lnSpc>
                <a:spcPct val="90000"/>
              </a:lnSpc>
              <a:buFont typeface="Arial" charset="0"/>
              <a:buNone/>
              <a:defRPr/>
            </a:pPr>
            <a:r>
              <a:rPr lang="en-US" dirty="0" smtClean="0"/>
              <a:t>	</a:t>
            </a:r>
          </a:p>
          <a:p>
            <a:pPr eaLnBrk="1" hangingPunct="1">
              <a:lnSpc>
                <a:spcPct val="90000"/>
              </a:lnSpc>
              <a:buFont typeface="Arial" charset="0"/>
              <a:buNone/>
              <a:defRPr/>
            </a:pPr>
            <a:r>
              <a:rPr lang="en-US" dirty="0" smtClean="0"/>
              <a:t>	¿</a:t>
            </a:r>
            <a:r>
              <a:rPr lang="en-US" dirty="0" err="1" smtClean="0"/>
              <a:t>Cuántas</a:t>
            </a:r>
            <a:r>
              <a:rPr lang="en-US" dirty="0" smtClean="0"/>
              <a:t> </a:t>
            </a:r>
            <a:r>
              <a:rPr lang="en-US" dirty="0" err="1" smtClean="0"/>
              <a:t>manzanas</a:t>
            </a:r>
            <a:r>
              <a:rPr lang="en-US" dirty="0" smtClean="0"/>
              <a:t> </a:t>
            </a:r>
            <a:r>
              <a:rPr lang="en-US" dirty="0" err="1" smtClean="0"/>
              <a:t>recogió</a:t>
            </a:r>
            <a:r>
              <a:rPr lang="en-US" dirty="0" smtClean="0"/>
              <a:t> </a:t>
            </a:r>
            <a:r>
              <a:rPr lang="en-US" dirty="0" err="1" smtClean="0"/>
              <a:t>María</a:t>
            </a:r>
            <a:r>
              <a:rPr lang="en-US" dirty="0" smtClean="0"/>
              <a:t> </a:t>
            </a:r>
            <a:r>
              <a:rPr lang="en-US" dirty="0" err="1" smtClean="0"/>
              <a:t>después</a:t>
            </a:r>
            <a:r>
              <a:rPr lang="en-US" dirty="0" smtClean="0"/>
              <a:t> de los 3 </a:t>
            </a:r>
            <a:r>
              <a:rPr lang="en-US" dirty="0" err="1" smtClean="0"/>
              <a:t>días</a:t>
            </a:r>
            <a:r>
              <a:rPr lang="en-US" dirty="0" smtClean="0"/>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p:txBody>
          <a:bodyPr/>
          <a:lstStyle/>
          <a:p>
            <a:pPr eaLnBrk="1" hangingPunct="1">
              <a:defRPr/>
            </a:pPr>
            <a:r>
              <a:rPr lang="en-US" smtClean="0"/>
              <a:t>How About This One?</a:t>
            </a:r>
          </a:p>
        </p:txBody>
      </p:sp>
      <p:sp>
        <p:nvSpPr>
          <p:cNvPr id="172035" name="Rectangle 3"/>
          <p:cNvSpPr>
            <a:spLocks noGrp="1" noRot="1" noChangeArrowheads="1"/>
          </p:cNvSpPr>
          <p:nvPr>
            <p:ph type="body" idx="1"/>
          </p:nvPr>
        </p:nvSpPr>
        <p:spPr/>
        <p:txBody>
          <a:bodyPr/>
          <a:lstStyle/>
          <a:p>
            <a:pPr eaLnBrk="1" hangingPunct="1">
              <a:buFont typeface="Arial" charset="0"/>
              <a:buNone/>
              <a:defRPr/>
            </a:pPr>
            <a:r>
              <a:rPr lang="en-US" smtClean="0"/>
              <a:t>	Mary has many apple trees at her house.  One day she collects 5 apples.  The next day, she collects 3 apples.  On the last day she collects 7 apples.  </a:t>
            </a:r>
          </a:p>
          <a:p>
            <a:pPr eaLnBrk="1" hangingPunct="1">
              <a:defRPr/>
            </a:pPr>
            <a:endParaRPr lang="en-US" smtClean="0"/>
          </a:p>
          <a:p>
            <a:pPr eaLnBrk="1" hangingPunct="1">
              <a:buFont typeface="Arial" charset="0"/>
              <a:buNone/>
              <a:defRPr/>
            </a:pPr>
            <a:r>
              <a:rPr lang="en-US" smtClean="0"/>
              <a:t>	How many apples does Mary collect after 3 days?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en-US" dirty="0" smtClean="0"/>
              <a:t>Practical ideas for educators</a:t>
            </a:r>
          </a:p>
        </p:txBody>
      </p:sp>
      <p:sp>
        <p:nvSpPr>
          <p:cNvPr id="117763" name="Rectangle 3"/>
          <p:cNvSpPr>
            <a:spLocks noGrp="1" noRot="1" noChangeArrowheads="1"/>
          </p:cNvSpPr>
          <p:nvPr>
            <p:ph type="body" idx="1"/>
          </p:nvPr>
        </p:nvSpPr>
        <p:spPr/>
        <p:txBody>
          <a:bodyPr/>
          <a:lstStyle/>
          <a:p>
            <a:pPr eaLnBrk="1" hangingPunct="1">
              <a:buFont typeface="Arial" pitchFamily="34" charset="0"/>
              <a:buChar char="•"/>
              <a:defRPr/>
            </a:pPr>
            <a:r>
              <a:rPr lang="en-US" sz="2800" dirty="0" smtClean="0"/>
              <a:t>Use the “differentiating for ELLs” tips found in the margins of text books.</a:t>
            </a:r>
          </a:p>
          <a:p>
            <a:pPr eaLnBrk="1" hangingPunct="1">
              <a:buFont typeface="Arial" pitchFamily="34" charset="0"/>
              <a:buChar char="•"/>
              <a:defRPr/>
            </a:pPr>
            <a:r>
              <a:rPr lang="en-US" sz="2800" dirty="0" smtClean="0"/>
              <a:t>Use the simplified reading passages from the CD accompanying the text book.</a:t>
            </a:r>
          </a:p>
          <a:p>
            <a:pPr eaLnBrk="1" hangingPunct="1">
              <a:buFont typeface="Arial" pitchFamily="34" charset="0"/>
              <a:buChar char="•"/>
              <a:defRPr/>
            </a:pPr>
            <a:r>
              <a:rPr lang="en-US" sz="2800" dirty="0" smtClean="0"/>
              <a:t>Reduce amount of work required for ELLs.</a:t>
            </a:r>
          </a:p>
          <a:p>
            <a:pPr eaLnBrk="1" hangingPunct="1">
              <a:buFont typeface="Arial" pitchFamily="34" charset="0"/>
              <a:buChar char="•"/>
              <a:defRPr/>
            </a:pPr>
            <a:r>
              <a:rPr lang="en-US" sz="2800" dirty="0" smtClean="0"/>
              <a:t>Reduce multiple choice options from 4 to 2</a:t>
            </a:r>
          </a:p>
          <a:p>
            <a:pPr eaLnBrk="1" hangingPunct="1">
              <a:buFont typeface="Arial" pitchFamily="34" charset="0"/>
              <a:buChar char="•"/>
              <a:defRPr/>
            </a:pPr>
            <a:r>
              <a:rPr lang="en-US" sz="2800" dirty="0" smtClean="0"/>
              <a:t>Refer to accommodations listed in ELLP.</a:t>
            </a:r>
          </a:p>
          <a:p>
            <a:pPr eaLnBrk="1" hangingPunct="1">
              <a:buFont typeface="Arial" pitchFamily="34" charset="0"/>
              <a:buChar char="•"/>
              <a:defRPr/>
            </a:pPr>
            <a:r>
              <a:rPr lang="en-US" sz="2800" dirty="0" smtClean="0"/>
              <a:t>Emphasize important vocabulary from lesson. </a:t>
            </a:r>
          </a:p>
          <a:p>
            <a:pPr eaLnBrk="1" hangingPunct="1">
              <a:defRPr/>
            </a:pPr>
            <a:endParaRPr lang="en-US" sz="28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Scaffolding for Instruction</a:t>
            </a:r>
          </a:p>
        </p:txBody>
      </p:sp>
      <p:sp>
        <p:nvSpPr>
          <p:cNvPr id="3" name="Content Placeholder 2"/>
          <p:cNvSpPr>
            <a:spLocks noGrp="1"/>
          </p:cNvSpPr>
          <p:nvPr>
            <p:ph idx="1"/>
          </p:nvPr>
        </p:nvSpPr>
        <p:spPr/>
        <p:txBody>
          <a:bodyPr/>
          <a:lstStyle/>
          <a:p>
            <a:pPr eaLnBrk="1" hangingPunct="1">
              <a:buFont typeface="Arial" pitchFamily="34" charset="0"/>
              <a:buChar char="•"/>
              <a:defRPr/>
            </a:pPr>
            <a:r>
              <a:rPr lang="en-US" dirty="0" smtClean="0"/>
              <a:t>How do we help ELLs learn the vocabulary needed to access the content?</a:t>
            </a:r>
          </a:p>
          <a:p>
            <a:pPr eaLnBrk="1" hangingPunct="1">
              <a:buFont typeface="Arial" pitchFamily="34" charset="0"/>
              <a:buChar char="•"/>
              <a:defRPr/>
            </a:pPr>
            <a:endParaRPr lang="en-US" dirty="0" smtClean="0"/>
          </a:p>
          <a:p>
            <a:pPr eaLnBrk="1" hangingPunct="1">
              <a:buFont typeface="Arial" pitchFamily="34" charset="0"/>
              <a:buChar char="•"/>
              <a:defRPr/>
            </a:pPr>
            <a:r>
              <a:rPr lang="en-US" dirty="0" smtClean="0"/>
              <a:t>Examples based on what ELLs “can do” at different levels of language proficiency</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smtClean="0"/>
              <a:t>Example: </a:t>
            </a:r>
          </a:p>
        </p:txBody>
      </p:sp>
      <p:sp>
        <p:nvSpPr>
          <p:cNvPr id="118787" name="Rectangle 3"/>
          <p:cNvSpPr>
            <a:spLocks noGrp="1" noRot="1" noChangeArrowheads="1"/>
          </p:cNvSpPr>
          <p:nvPr>
            <p:ph type="body" idx="1"/>
          </p:nvPr>
        </p:nvSpPr>
        <p:spPr/>
        <p:txBody>
          <a:bodyPr/>
          <a:lstStyle/>
          <a:p>
            <a:pPr algn="ctr" eaLnBrk="1" hangingPunct="1">
              <a:buFont typeface="Arial" charset="0"/>
              <a:buNone/>
              <a:defRPr/>
            </a:pPr>
            <a:r>
              <a:rPr lang="en-US" dirty="0" smtClean="0"/>
              <a:t>Math SOL 7.9</a:t>
            </a:r>
          </a:p>
          <a:p>
            <a:pPr eaLnBrk="1" hangingPunct="1">
              <a:buNone/>
              <a:defRPr/>
            </a:pPr>
            <a:r>
              <a:rPr lang="en-US" dirty="0" smtClean="0"/>
              <a:t>	“The student will compare and contrast the following quadrilaterals: parallelogram, rectangle, square, rhombus, and trapezoid. Deductive reasoning and inference will be used to classify quadrilaterals.”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57200" y="228600"/>
            <a:ext cx="8229600" cy="1066800"/>
          </a:xfrm>
        </p:spPr>
        <p:txBody>
          <a:bodyPr/>
          <a:lstStyle/>
          <a:p>
            <a:pPr eaLnBrk="1" hangingPunct="1">
              <a:defRPr/>
            </a:pPr>
            <a:r>
              <a:rPr lang="en-US" sz="4000" dirty="0" smtClean="0"/>
              <a:t>Precedent for Services</a:t>
            </a:r>
            <a:br>
              <a:rPr lang="en-US" sz="4000" dirty="0" smtClean="0"/>
            </a:br>
            <a:r>
              <a:rPr lang="en-US" sz="4000" dirty="0" smtClean="0"/>
              <a:t>In the Law</a:t>
            </a:r>
          </a:p>
        </p:txBody>
      </p:sp>
      <p:sp>
        <p:nvSpPr>
          <p:cNvPr id="262147" name="Rectangle 3"/>
          <p:cNvSpPr>
            <a:spLocks noGrp="1" noChangeArrowheads="1"/>
          </p:cNvSpPr>
          <p:nvPr>
            <p:ph type="body" idx="1"/>
          </p:nvPr>
        </p:nvSpPr>
        <p:spPr>
          <a:xfrm>
            <a:off x="228600" y="1600200"/>
            <a:ext cx="8686800" cy="5029200"/>
          </a:xfrm>
        </p:spPr>
        <p:txBody>
          <a:bodyPr/>
          <a:lstStyle/>
          <a:p>
            <a:pPr eaLnBrk="1" hangingPunct="1">
              <a:lnSpc>
                <a:spcPct val="90000"/>
              </a:lnSpc>
              <a:buFont typeface="Arial" pitchFamily="34" charset="0"/>
              <a:buChar char="•"/>
              <a:defRPr/>
            </a:pPr>
            <a:r>
              <a:rPr lang="en-US" sz="2800" dirty="0" smtClean="0"/>
              <a:t>The Civil Rights Act of 1964—prohibits discrimination (race, color, national origin, etc.) in programs receiving federal funds.</a:t>
            </a:r>
          </a:p>
          <a:p>
            <a:pPr eaLnBrk="1" hangingPunct="1">
              <a:lnSpc>
                <a:spcPct val="90000"/>
              </a:lnSpc>
              <a:buFont typeface="Arial" pitchFamily="34" charset="0"/>
              <a:buChar char="•"/>
              <a:defRPr/>
            </a:pPr>
            <a:endParaRPr lang="en-US" sz="2800" dirty="0" smtClean="0"/>
          </a:p>
          <a:p>
            <a:pPr eaLnBrk="1" hangingPunct="1">
              <a:lnSpc>
                <a:spcPct val="90000"/>
              </a:lnSpc>
              <a:buFont typeface="Arial" pitchFamily="34" charset="0"/>
              <a:buChar char="•"/>
              <a:defRPr/>
            </a:pPr>
            <a:r>
              <a:rPr lang="en-US" sz="2800" dirty="0" smtClean="0"/>
              <a:t>EEOA of 1974 (Equal Educ. Opportunities Act)—States must provide equal opportunity and take action to overcome language barriers in school.</a:t>
            </a:r>
          </a:p>
          <a:p>
            <a:pPr eaLnBrk="1" hangingPunct="1">
              <a:lnSpc>
                <a:spcPct val="90000"/>
              </a:lnSpc>
              <a:buFont typeface="Arial" pitchFamily="34" charset="0"/>
              <a:buChar char="•"/>
              <a:defRPr/>
            </a:pPr>
            <a:endParaRPr lang="en-US" sz="2800" dirty="0" smtClean="0"/>
          </a:p>
          <a:p>
            <a:pPr eaLnBrk="1" hangingPunct="1">
              <a:lnSpc>
                <a:spcPct val="90000"/>
              </a:lnSpc>
              <a:buFont typeface="Arial" pitchFamily="34" charset="0"/>
              <a:buChar char="•"/>
              <a:defRPr/>
            </a:pPr>
            <a:r>
              <a:rPr lang="en-US" sz="2800" dirty="0" smtClean="0"/>
              <a:t>NCLB Act 2001 (No Child Left Behind)—States must offer programs of intensive ESL instruction and test annually for language proficiency progress. </a:t>
            </a:r>
          </a:p>
          <a:p>
            <a:pPr eaLnBrk="1" hangingPunct="1">
              <a:lnSpc>
                <a:spcPct val="90000"/>
              </a:lnSpc>
              <a:defRPr/>
            </a:pPr>
            <a:endParaRPr lang="en-US" sz="28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en-US" dirty="0" smtClean="0"/>
              <a:t>Math SOL 7.9 transformed:</a:t>
            </a:r>
          </a:p>
        </p:txBody>
      </p:sp>
      <p:sp>
        <p:nvSpPr>
          <p:cNvPr id="119811" name="Rectangle 3"/>
          <p:cNvSpPr>
            <a:spLocks noGrp="1" noRot="1" noChangeArrowheads="1"/>
          </p:cNvSpPr>
          <p:nvPr>
            <p:ph type="body" idx="1"/>
          </p:nvPr>
        </p:nvSpPr>
        <p:spPr>
          <a:xfrm>
            <a:off x="457200" y="1371600"/>
            <a:ext cx="8229600" cy="4800600"/>
          </a:xfrm>
        </p:spPr>
        <p:txBody>
          <a:bodyPr/>
          <a:lstStyle/>
          <a:p>
            <a:pPr eaLnBrk="1" hangingPunct="1">
              <a:lnSpc>
                <a:spcPct val="90000"/>
              </a:lnSpc>
              <a:buNone/>
              <a:defRPr/>
            </a:pPr>
            <a:r>
              <a:rPr lang="en-US" sz="2600" dirty="0" smtClean="0"/>
              <a:t>	To scaffold your instruction:</a:t>
            </a:r>
          </a:p>
          <a:p>
            <a:pPr lvl="1" eaLnBrk="1" hangingPunct="1">
              <a:lnSpc>
                <a:spcPct val="90000"/>
              </a:lnSpc>
              <a:buFont typeface="Arial" pitchFamily="34" charset="0"/>
              <a:buChar char="•"/>
              <a:defRPr/>
            </a:pPr>
            <a:r>
              <a:rPr lang="en-US" sz="2600" u="sng" dirty="0" smtClean="0"/>
              <a:t>Topic</a:t>
            </a:r>
            <a:r>
              <a:rPr lang="en-US" sz="2600" dirty="0" smtClean="0"/>
              <a:t>: All students are studying the same topic, comparing and contrasting quadrilaterals.</a:t>
            </a:r>
          </a:p>
          <a:p>
            <a:pPr lvl="1" eaLnBrk="1" hangingPunct="1">
              <a:lnSpc>
                <a:spcPct val="90000"/>
              </a:lnSpc>
              <a:buFont typeface="Arial" pitchFamily="34" charset="0"/>
              <a:buChar char="•"/>
              <a:defRPr/>
            </a:pPr>
            <a:r>
              <a:rPr lang="en-US" sz="2600" u="sng" dirty="0" smtClean="0"/>
              <a:t>Language function</a:t>
            </a:r>
            <a:r>
              <a:rPr lang="en-US" sz="2600" dirty="0" smtClean="0"/>
              <a:t>: A student with ELP Level 1 may be able to “record and label” quadrilaterals but not “detail possible combinations” (level 4). </a:t>
            </a:r>
          </a:p>
          <a:p>
            <a:pPr lvl="1" eaLnBrk="1" hangingPunct="1">
              <a:lnSpc>
                <a:spcPct val="90000"/>
              </a:lnSpc>
              <a:buFont typeface="Arial" pitchFamily="34" charset="0"/>
              <a:buChar char="•"/>
              <a:defRPr/>
            </a:pPr>
            <a:r>
              <a:rPr lang="en-US" sz="2600" u="sng" dirty="0" smtClean="0"/>
              <a:t>The Support</a:t>
            </a:r>
            <a:r>
              <a:rPr lang="en-US" sz="2600" dirty="0" smtClean="0"/>
              <a:t>: Level 1 ELLs may need </a:t>
            </a:r>
            <a:r>
              <a:rPr lang="en-US" sz="2600" dirty="0" err="1" smtClean="0"/>
              <a:t>realia</a:t>
            </a:r>
            <a:r>
              <a:rPr lang="en-US" sz="2600" dirty="0" smtClean="0"/>
              <a:t> and </a:t>
            </a:r>
            <a:r>
              <a:rPr lang="en-US" sz="2600" dirty="0" err="1" smtClean="0"/>
              <a:t>manipulatives</a:t>
            </a:r>
            <a:r>
              <a:rPr lang="en-US" sz="2600" dirty="0" smtClean="0"/>
              <a:t> whereas Level 4 students work much more independently.</a:t>
            </a:r>
          </a:p>
          <a:p>
            <a:pPr lvl="1" eaLnBrk="1" hangingPunct="1">
              <a:lnSpc>
                <a:spcPct val="90000"/>
              </a:lnSpc>
              <a:buFont typeface="Arial" pitchFamily="34" charset="0"/>
              <a:buChar char="•"/>
              <a:defRPr/>
            </a:pPr>
            <a:r>
              <a:rPr lang="en-US" sz="2600" dirty="0" smtClean="0"/>
              <a:t>Examples of scaffolding activities                            		– Math, Science, Reading, Writing</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ctrTitle" idx="4294967295"/>
          </p:nvPr>
        </p:nvSpPr>
        <p:spPr>
          <a:xfrm>
            <a:off x="533400" y="381000"/>
            <a:ext cx="7924800" cy="2286000"/>
          </a:xfrm>
        </p:spPr>
        <p:txBody>
          <a:bodyPr/>
          <a:lstStyle/>
          <a:p>
            <a:pPr eaLnBrk="1" hangingPunct="1">
              <a:defRPr/>
            </a:pPr>
            <a:r>
              <a:rPr lang="en-US" sz="2800" dirty="0" smtClean="0"/>
              <a:t>As we collaborate with classroom teachers and other support staff our ELLs will acquire the English language and content knowledge to be successful in school.</a:t>
            </a:r>
          </a:p>
        </p:txBody>
      </p:sp>
      <p:sp>
        <p:nvSpPr>
          <p:cNvPr id="33795" name="Text Box 4"/>
          <p:cNvSpPr txBox="1">
            <a:spLocks noChangeArrowheads="1"/>
          </p:cNvSpPr>
          <p:nvPr/>
        </p:nvSpPr>
        <p:spPr bwMode="auto">
          <a:xfrm>
            <a:off x="1752600" y="2698750"/>
            <a:ext cx="6019800" cy="366713"/>
          </a:xfrm>
          <a:prstGeom prst="rect">
            <a:avLst/>
          </a:prstGeom>
          <a:noFill/>
          <a:ln w="9525">
            <a:noFill/>
            <a:miter lim="800000"/>
            <a:headEnd/>
            <a:tailEnd/>
          </a:ln>
        </p:spPr>
        <p:txBody>
          <a:bodyPr>
            <a:spAutoFit/>
          </a:bodyPr>
          <a:lstStyle/>
          <a:p>
            <a:endParaRPr lang="en-US"/>
          </a:p>
        </p:txBody>
      </p:sp>
      <p:pic>
        <p:nvPicPr>
          <p:cNvPr id="33796" name="Picture 5" descr="raise hand"/>
          <p:cNvPicPr>
            <a:picLocks noChangeAspect="1" noChangeArrowheads="1"/>
          </p:cNvPicPr>
          <p:nvPr/>
        </p:nvPicPr>
        <p:blipFill>
          <a:blip r:embed="rId2" cstate="print"/>
          <a:srcRect/>
          <a:stretch>
            <a:fillRect/>
          </a:stretch>
        </p:blipFill>
        <p:spPr bwMode="auto">
          <a:xfrm>
            <a:off x="1828800" y="2895600"/>
            <a:ext cx="5410200" cy="3746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n-US" sz="2400" smtClean="0"/>
              <a:t>Information from the US Dept. of Education’s</a:t>
            </a:r>
            <a:br>
              <a:rPr lang="en-US" sz="2400" smtClean="0"/>
            </a:br>
            <a:r>
              <a:rPr lang="en-US" sz="2000" smtClean="0"/>
              <a:t>NCELA (National Clearinghouse for English Language Acquisition)</a:t>
            </a:r>
            <a:r>
              <a:rPr lang="en-US" sz="2400" smtClean="0"/>
              <a:t> </a:t>
            </a:r>
          </a:p>
        </p:txBody>
      </p:sp>
      <p:sp>
        <p:nvSpPr>
          <p:cNvPr id="148483" name="Rectangle 3"/>
          <p:cNvSpPr>
            <a:spLocks noGrp="1" noRot="1" noChangeArrowheads="1"/>
          </p:cNvSpPr>
          <p:nvPr>
            <p:ph type="body" idx="1"/>
          </p:nvPr>
        </p:nvSpPr>
        <p:spPr>
          <a:xfrm>
            <a:off x="301625" y="1371600"/>
            <a:ext cx="8540750" cy="4727575"/>
          </a:xfrm>
        </p:spPr>
        <p:txBody>
          <a:bodyPr/>
          <a:lstStyle/>
          <a:p>
            <a:pPr eaLnBrk="1" hangingPunct="1">
              <a:lnSpc>
                <a:spcPct val="90000"/>
              </a:lnSpc>
              <a:buFont typeface="Arial" pitchFamily="34" charset="0"/>
              <a:buChar char="•"/>
              <a:defRPr/>
            </a:pPr>
            <a:r>
              <a:rPr lang="en-US" sz="2400" dirty="0" smtClean="0"/>
              <a:t>What do we know about ELLs</a:t>
            </a:r>
            <a:r>
              <a:rPr lang="en-US" sz="2400" dirty="0" smtClean="0"/>
              <a:t>?</a:t>
            </a:r>
            <a:endParaRPr lang="en-US" sz="2400" dirty="0"/>
          </a:p>
          <a:p>
            <a:pPr lvl="1" eaLnBrk="1" hangingPunct="1">
              <a:lnSpc>
                <a:spcPct val="90000"/>
              </a:lnSpc>
              <a:buFont typeface="Arial" pitchFamily="34" charset="0"/>
              <a:buChar char="•"/>
              <a:defRPr/>
            </a:pPr>
            <a:r>
              <a:rPr lang="en-US" sz="2000" dirty="0">
                <a:effectLst/>
              </a:rPr>
              <a:t>(Last Updated: May 2019) The percentage of public school students in the United States who were English language learners (ELLs) was higher in fall 2016 (9.6 percent, or 4.9 million students) than in fall 2000 (8.1 percent, or 3.8 million students</a:t>
            </a:r>
            <a:r>
              <a:rPr lang="en-US" sz="2000" dirty="0" smtClean="0">
                <a:effectLst/>
              </a:rPr>
              <a:t>).  </a:t>
            </a:r>
            <a:r>
              <a:rPr lang="en-US" sz="1600" u="sng" dirty="0" smtClean="0">
                <a:effectLst/>
                <a:hlinkClick r:id="rId3"/>
              </a:rPr>
              <a:t>nces.ed.gov</a:t>
            </a:r>
            <a:r>
              <a:rPr lang="en-US" sz="1600" u="sng" dirty="0">
                <a:effectLst/>
                <a:hlinkClick r:id="rId3"/>
              </a:rPr>
              <a:t> › programs › </a:t>
            </a:r>
            <a:r>
              <a:rPr lang="en-US" sz="1600" u="sng" dirty="0" err="1">
                <a:effectLst/>
                <a:hlinkClick r:id="rId3"/>
              </a:rPr>
              <a:t>coe</a:t>
            </a:r>
            <a:r>
              <a:rPr lang="en-US" sz="1600" u="sng" dirty="0">
                <a:effectLst/>
                <a:hlinkClick r:id="rId3"/>
              </a:rPr>
              <a:t> › </a:t>
            </a:r>
            <a:r>
              <a:rPr lang="en-US" sz="1600" u="sng" dirty="0" err="1" smtClean="0">
                <a:effectLst/>
                <a:hlinkClick r:id="rId3"/>
              </a:rPr>
              <a:t>indicator_cgf</a:t>
            </a:r>
            <a:endParaRPr lang="en-US" sz="1600" u="sng" dirty="0">
              <a:effectLst/>
              <a:hlinkClick r:id="rId3"/>
            </a:endParaRPr>
          </a:p>
          <a:p>
            <a:pPr eaLnBrk="1" hangingPunct="1">
              <a:lnSpc>
                <a:spcPct val="90000"/>
              </a:lnSpc>
              <a:buFont typeface="Arial" pitchFamily="34" charset="0"/>
              <a:buChar char="•"/>
              <a:defRPr/>
            </a:pPr>
            <a:r>
              <a:rPr lang="en-US" sz="2400" dirty="0" smtClean="0"/>
              <a:t>Who </a:t>
            </a:r>
            <a:r>
              <a:rPr lang="en-US" sz="2400" dirty="0" smtClean="0"/>
              <a:t>is teaching ELLs?</a:t>
            </a:r>
          </a:p>
          <a:p>
            <a:pPr lvl="1" eaLnBrk="1" hangingPunct="1">
              <a:lnSpc>
                <a:spcPct val="90000"/>
              </a:lnSpc>
              <a:buFont typeface="Arial" pitchFamily="34" charset="0"/>
              <a:buChar char="•"/>
              <a:defRPr/>
            </a:pPr>
            <a:r>
              <a:rPr lang="en-US" sz="2000" dirty="0" smtClean="0"/>
              <a:t>ESL teachers AND content area teachers</a:t>
            </a:r>
          </a:p>
          <a:p>
            <a:pPr lvl="1" eaLnBrk="1" hangingPunct="1">
              <a:lnSpc>
                <a:spcPct val="90000"/>
              </a:lnSpc>
              <a:buFont typeface="Arial" pitchFamily="34" charset="0"/>
              <a:buChar char="•"/>
              <a:defRPr/>
            </a:pPr>
            <a:r>
              <a:rPr lang="en-US" sz="2000" dirty="0" smtClean="0"/>
              <a:t>The majority of teachers will encounter an ELL in the course of their career.</a:t>
            </a:r>
          </a:p>
          <a:p>
            <a:pPr lvl="1" eaLnBrk="1" hangingPunct="1">
              <a:lnSpc>
                <a:spcPct val="90000"/>
              </a:lnSpc>
              <a:buFont typeface="Arial" pitchFamily="34" charset="0"/>
              <a:buChar char="•"/>
              <a:defRPr/>
            </a:pPr>
            <a:r>
              <a:rPr lang="en-US" sz="2000" dirty="0" smtClean="0"/>
              <a:t>25-30% of teachers have had training addressing the needs of ELLs.</a:t>
            </a:r>
          </a:p>
          <a:p>
            <a:pPr lvl="1" eaLnBrk="1" hangingPunct="1">
              <a:lnSpc>
                <a:spcPct val="90000"/>
              </a:lnSpc>
              <a:buFont typeface="Arial" pitchFamily="34" charset="0"/>
              <a:buChar char="•"/>
              <a:defRPr/>
            </a:pPr>
            <a:r>
              <a:rPr lang="en-US" sz="2000" dirty="0" smtClean="0"/>
              <a:t>More than half of all teachers believe they need more training in working effectively with ELLs.</a:t>
            </a:r>
          </a:p>
          <a:p>
            <a:pPr lvl="1" eaLnBrk="1" hangingPunct="1">
              <a:lnSpc>
                <a:spcPct val="90000"/>
              </a:lnSpc>
              <a:buFont typeface="Arial" pitchFamily="34" charset="0"/>
              <a:buChar char="•"/>
              <a:defRPr/>
            </a:pPr>
            <a:r>
              <a:rPr lang="en-US" sz="2000" dirty="0" smtClean="0"/>
              <a:t>Many states have </a:t>
            </a:r>
            <a:r>
              <a:rPr lang="en-US" sz="2000" dirty="0" err="1" smtClean="0"/>
              <a:t>preservice</a:t>
            </a:r>
            <a:r>
              <a:rPr lang="en-US" sz="2000" dirty="0" smtClean="0"/>
              <a:t> requirements (CA, NY, FL, PA)</a:t>
            </a:r>
          </a:p>
          <a:p>
            <a:pPr lvl="1" eaLnBrk="1" hangingPunct="1">
              <a:lnSpc>
                <a:spcPct val="90000"/>
              </a:lnSpc>
              <a:defRPr/>
            </a:pPr>
            <a:endParaRPr lang="en-US" sz="1200" dirty="0" smtClean="0"/>
          </a:p>
          <a:p>
            <a:pPr lvl="1" eaLnBrk="1" hangingPunct="1">
              <a:lnSpc>
                <a:spcPct val="90000"/>
              </a:lnSpc>
              <a:defRPr/>
            </a:pPr>
            <a:endParaRPr lang="en-US" sz="12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eaLnBrk="1" hangingPunct="1">
              <a:defRPr/>
            </a:pPr>
            <a:r>
              <a:rPr lang="en-US" dirty="0" smtClean="0"/>
              <a:t>Interesting Fact:</a:t>
            </a:r>
          </a:p>
        </p:txBody>
      </p:sp>
      <p:sp>
        <p:nvSpPr>
          <p:cNvPr id="346115" name="Rectangle 3"/>
          <p:cNvSpPr>
            <a:spLocks noGrp="1" noChangeArrowheads="1"/>
          </p:cNvSpPr>
          <p:nvPr>
            <p:ph type="body" idx="1"/>
          </p:nvPr>
        </p:nvSpPr>
        <p:spPr>
          <a:xfrm>
            <a:off x="301625" y="1357745"/>
            <a:ext cx="8540750" cy="4890655"/>
          </a:xfrm>
        </p:spPr>
        <p:txBody>
          <a:bodyPr/>
          <a:lstStyle/>
          <a:p>
            <a:pPr eaLnBrk="1" hangingPunct="1">
              <a:buFont typeface="Wingdings" pitchFamily="2" charset="2"/>
              <a:buNone/>
              <a:defRPr/>
            </a:pPr>
            <a:r>
              <a:rPr lang="en-US" dirty="0">
                <a:effectLst/>
              </a:rPr>
              <a:t>	</a:t>
            </a:r>
            <a:r>
              <a:rPr lang="en-US" sz="2800" dirty="0" smtClean="0">
                <a:effectLst>
                  <a:outerShdw blurRad="38100" dist="38100" dir="2700000" algn="tl">
                    <a:srgbClr val="000000">
                      <a:alpha val="43137"/>
                    </a:srgbClr>
                  </a:outerShdw>
                </a:effectLst>
              </a:rPr>
              <a:t>The </a:t>
            </a:r>
            <a:r>
              <a:rPr lang="en-US" sz="2800" dirty="0">
                <a:effectLst>
                  <a:outerShdw blurRad="38100" dist="38100" dir="2700000" algn="tl">
                    <a:srgbClr val="000000">
                      <a:alpha val="43137"/>
                    </a:srgbClr>
                  </a:outerShdw>
                </a:effectLst>
              </a:rPr>
              <a:t>majority of ELLs enrolled in U.S. schools are born in the U.S. and </a:t>
            </a:r>
            <a:r>
              <a:rPr lang="en-US" sz="2800" dirty="0" smtClean="0">
                <a:effectLst>
                  <a:outerShdw blurRad="38100" dist="38100" dir="2700000" algn="tl">
                    <a:srgbClr val="000000">
                      <a:alpha val="43137"/>
                    </a:srgbClr>
                  </a:outerShdw>
                </a:effectLst>
              </a:rPr>
              <a:t>are </a:t>
            </a:r>
            <a:r>
              <a:rPr lang="en-US" sz="2800" dirty="0">
                <a:effectLst>
                  <a:outerShdw blurRad="38100" dist="38100" dir="2700000" algn="tl">
                    <a:srgbClr val="000000">
                      <a:alpha val="43137"/>
                    </a:srgbClr>
                  </a:outerShdw>
                </a:effectLst>
              </a:rPr>
              <a:t>American citizens:  </a:t>
            </a:r>
            <a:r>
              <a:rPr lang="en-US" sz="2800" dirty="0" smtClean="0">
                <a:effectLst>
                  <a:outerShdw blurRad="38100" dist="38100" dir="2700000" algn="tl">
                    <a:srgbClr val="000000">
                      <a:alpha val="43137"/>
                    </a:srgbClr>
                  </a:outerShdw>
                </a:effectLst>
              </a:rPr>
              <a:t>85% </a:t>
            </a:r>
            <a:r>
              <a:rPr lang="en-US" sz="2800" dirty="0">
                <a:effectLst>
                  <a:outerShdw blurRad="38100" dist="38100" dir="2700000" algn="tl">
                    <a:srgbClr val="000000">
                      <a:alpha val="43137"/>
                    </a:srgbClr>
                  </a:outerShdw>
                </a:effectLst>
              </a:rPr>
              <a:t>of pre-kindergarten to 5</a:t>
            </a:r>
            <a:r>
              <a:rPr lang="en-US" sz="2800" baseline="30000" dirty="0">
                <a:effectLst>
                  <a:outerShdw blurRad="38100" dist="38100" dir="2700000" algn="tl">
                    <a:srgbClr val="000000">
                      <a:alpha val="43137"/>
                    </a:srgbClr>
                  </a:outerShdw>
                </a:effectLst>
              </a:rPr>
              <a:t>th</a:t>
            </a:r>
            <a:r>
              <a:rPr lang="en-US" sz="2800" dirty="0">
                <a:effectLst>
                  <a:outerShdw blurRad="38100" dist="38100" dir="2700000" algn="tl">
                    <a:srgbClr val="000000">
                      <a:alpha val="43137"/>
                    </a:srgbClr>
                  </a:outerShdw>
                </a:effectLst>
              </a:rPr>
              <a:t> grade ELL students and </a:t>
            </a:r>
            <a:r>
              <a:rPr lang="en-US" sz="2800" dirty="0" smtClean="0">
                <a:effectLst>
                  <a:outerShdw blurRad="38100" dist="38100" dir="2700000" algn="tl">
                    <a:srgbClr val="000000">
                      <a:alpha val="43137"/>
                    </a:srgbClr>
                  </a:outerShdw>
                </a:effectLst>
              </a:rPr>
              <a:t>62% </a:t>
            </a:r>
            <a:r>
              <a:rPr lang="en-US" sz="2800" dirty="0">
                <a:effectLst>
                  <a:outerShdw blurRad="38100" dist="38100" dir="2700000" algn="tl">
                    <a:srgbClr val="000000">
                      <a:alpha val="43137"/>
                    </a:srgbClr>
                  </a:outerShdw>
                </a:effectLst>
              </a:rPr>
              <a:t>of 6</a:t>
            </a:r>
            <a:r>
              <a:rPr lang="en-US" sz="2800" baseline="30000" dirty="0">
                <a:effectLst>
                  <a:outerShdw blurRad="38100" dist="38100" dir="2700000" algn="tl">
                    <a:srgbClr val="000000">
                      <a:alpha val="43137"/>
                    </a:srgbClr>
                  </a:outerShdw>
                </a:effectLst>
              </a:rPr>
              <a:t>th</a:t>
            </a:r>
            <a:r>
              <a:rPr lang="en-US" sz="2800" dirty="0">
                <a:effectLst>
                  <a:outerShdw blurRad="38100" dist="38100" dir="2700000" algn="tl">
                    <a:srgbClr val="000000">
                      <a:alpha val="43137"/>
                    </a:srgbClr>
                  </a:outerShdw>
                </a:effectLst>
              </a:rPr>
              <a:t> to 12</a:t>
            </a:r>
            <a:r>
              <a:rPr lang="en-US" sz="2800" baseline="30000" dirty="0">
                <a:effectLst>
                  <a:outerShdw blurRad="38100" dist="38100" dir="2700000" algn="tl">
                    <a:srgbClr val="000000">
                      <a:alpha val="43137"/>
                    </a:srgbClr>
                  </a:outerShdw>
                </a:effectLst>
              </a:rPr>
              <a:t>th</a:t>
            </a:r>
            <a:r>
              <a:rPr lang="en-US" sz="2800" dirty="0">
                <a:effectLst>
                  <a:outerShdw blurRad="38100" dist="38100" dir="2700000" algn="tl">
                    <a:srgbClr val="000000">
                      <a:alpha val="43137"/>
                    </a:srgbClr>
                  </a:outerShdw>
                </a:effectLst>
              </a:rPr>
              <a:t> grade ELL students are born in the U.S</a:t>
            </a:r>
            <a:r>
              <a:rPr lang="en-US" sz="28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t>
            </a:r>
            <a:r>
              <a:rPr lang="en-US" sz="2000" dirty="0" err="1" smtClean="0">
                <a:effectLst>
                  <a:outerShdw blurRad="38100" dist="38100" dir="2700000" algn="tl">
                    <a:srgbClr val="000000">
                      <a:alpha val="43137"/>
                    </a:srgbClr>
                  </a:outerShdw>
                </a:effectLst>
              </a:rPr>
              <a:t>Zong</a:t>
            </a:r>
            <a:r>
              <a:rPr lang="en-US" sz="2000" dirty="0" smtClean="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and </a:t>
            </a:r>
            <a:r>
              <a:rPr lang="en-US" sz="2000" dirty="0" err="1">
                <a:effectLst>
                  <a:outerShdw blurRad="38100" dist="38100" dir="2700000" algn="tl">
                    <a:srgbClr val="000000">
                      <a:alpha val="43137"/>
                    </a:srgbClr>
                  </a:outerShdw>
                </a:effectLst>
              </a:rPr>
              <a:t>Batalova</a:t>
            </a:r>
            <a:r>
              <a:rPr lang="en-US" sz="2000" dirty="0">
                <a:effectLst>
                  <a:outerShdw blurRad="38100" dist="38100" dir="2700000" algn="tl">
                    <a:srgbClr val="000000">
                      <a:alpha val="43137"/>
                    </a:srgbClr>
                  </a:outerShdw>
                </a:effectLst>
              </a:rPr>
              <a:t>, 2015</a:t>
            </a:r>
            <a:r>
              <a:rPr lang="en-US" sz="2000" dirty="0" smtClean="0">
                <a:effectLst>
                  <a:outerShdw blurRad="38100" dist="38100" dir="2700000" algn="tl">
                    <a:srgbClr val="000000">
                      <a:alpha val="43137"/>
                    </a:srgbClr>
                  </a:outerShdw>
                </a:effectLst>
              </a:rPr>
              <a:t>)</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and </a:t>
            </a:r>
            <a:r>
              <a:rPr lang="en-US" sz="2000" dirty="0" smtClean="0">
                <a:hlinkClick r:id="rId3"/>
              </a:rPr>
              <a:t>https</a:t>
            </a:r>
            <a:r>
              <a:rPr lang="en-US" sz="2000" dirty="0">
                <a:hlinkClick r:id="rId3"/>
              </a:rPr>
              <a:t>://</a:t>
            </a:r>
            <a:r>
              <a:rPr lang="en-US" sz="2000" dirty="0" smtClean="0">
                <a:hlinkClick r:id="rId3"/>
              </a:rPr>
              <a:t>www.colorincolorado.org/article/what-you-need-know-about-ells-fast-facts</a:t>
            </a:r>
            <a:r>
              <a:rPr lang="en-US" sz="2800" dirty="0" smtClean="0"/>
              <a:t> </a:t>
            </a:r>
          </a:p>
          <a:p>
            <a:pPr eaLnBrk="1" hangingPunct="1">
              <a:buFont typeface="Wingdings" pitchFamily="2" charset="2"/>
              <a:buNone/>
              <a:defRPr/>
            </a:pPr>
            <a:r>
              <a:rPr lang="en-US" sz="2800" dirty="0" smtClean="0"/>
              <a:t>	H</a:t>
            </a:r>
            <a:r>
              <a:rPr lang="en-US" sz="2800" dirty="0" smtClean="0"/>
              <a:t>owever</a:t>
            </a:r>
            <a:r>
              <a:rPr lang="en-US" sz="2800" dirty="0" smtClean="0"/>
              <a:t>, another language other than English is used at home and in their communities.  When they enter school, English is a foreign language to them.</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Acronym Soup</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dirty="0" smtClean="0"/>
              <a:t>ELL=English language learner</a:t>
            </a:r>
          </a:p>
          <a:p>
            <a:pPr>
              <a:buFont typeface="Arial" pitchFamily="34" charset="0"/>
              <a:buChar char="•"/>
            </a:pPr>
            <a:r>
              <a:rPr lang="en-US" dirty="0" smtClean="0"/>
              <a:t>ESL= English as a second language</a:t>
            </a:r>
          </a:p>
          <a:p>
            <a:pPr>
              <a:buFont typeface="Arial" pitchFamily="34" charset="0"/>
              <a:buChar char="•"/>
            </a:pPr>
            <a:r>
              <a:rPr lang="en-US" dirty="0" smtClean="0"/>
              <a:t>ELP=English language proficiency</a:t>
            </a:r>
          </a:p>
          <a:p>
            <a:pPr>
              <a:buFont typeface="Arial" pitchFamily="34" charset="0"/>
              <a:buChar char="•"/>
            </a:pPr>
            <a:r>
              <a:rPr lang="en-US" dirty="0" smtClean="0"/>
              <a:t>ACCESS for ELLs= Assessing Comprehension and Communication in English State to State</a:t>
            </a:r>
          </a:p>
          <a:p>
            <a:pPr>
              <a:buFont typeface="Arial" pitchFamily="34" charset="0"/>
              <a:buChar char="•"/>
            </a:pPr>
            <a:r>
              <a:rPr lang="en-US" dirty="0" smtClean="0"/>
              <a:t>W-APT=WIDA ACCESS Placement Test</a:t>
            </a:r>
          </a:p>
          <a:p>
            <a:pPr>
              <a:buFont typeface="Arial" pitchFamily="34" charset="0"/>
              <a:buChar char="•"/>
            </a:pPr>
            <a:r>
              <a:rPr lang="en-US" dirty="0" smtClean="0">
                <a:ea typeface="Times New Roman"/>
                <a:cs typeface="Times New Roman"/>
              </a:rPr>
              <a:t>WIDA= World-Class Instructional Design </a:t>
            </a:r>
          </a:p>
          <a:p>
            <a:pPr>
              <a:buNone/>
            </a:pPr>
            <a:r>
              <a:rPr lang="en-US" dirty="0" smtClean="0">
                <a:ea typeface="Times New Roman"/>
                <a:cs typeface="Times New Roman"/>
              </a:rPr>
              <a:t>			and Assessment</a:t>
            </a:r>
          </a:p>
          <a:p>
            <a:pPr>
              <a:buFont typeface="Arial" pitchFamily="34" charset="0"/>
              <a:buChar char="•"/>
            </a:pPr>
            <a:r>
              <a:rPr lang="en-US" dirty="0" smtClean="0"/>
              <a:t>LAP= Limited Acronym Proficient (just kidding!)</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pPr eaLnBrk="1" hangingPunct="1">
              <a:defRPr/>
            </a:pPr>
            <a:r>
              <a:rPr lang="en-US" dirty="0" smtClean="0"/>
              <a:t>Definition of an ELL</a:t>
            </a:r>
            <a:endParaRPr lang="en-US" sz="2800" dirty="0" smtClean="0"/>
          </a:p>
        </p:txBody>
      </p:sp>
      <p:sp>
        <p:nvSpPr>
          <p:cNvPr id="137219" name="Rectangle 3"/>
          <p:cNvSpPr>
            <a:spLocks noGrp="1" noRot="1" noChangeArrowheads="1"/>
          </p:cNvSpPr>
          <p:nvPr>
            <p:ph type="body" idx="1"/>
          </p:nvPr>
        </p:nvSpPr>
        <p:spPr>
          <a:xfrm>
            <a:off x="685800" y="1676400"/>
            <a:ext cx="7772400" cy="4876800"/>
          </a:xfrm>
        </p:spPr>
        <p:txBody>
          <a:bodyPr/>
          <a:lstStyle/>
          <a:p>
            <a:pPr eaLnBrk="1" hangingPunct="1">
              <a:lnSpc>
                <a:spcPct val="90000"/>
              </a:lnSpc>
              <a:buFont typeface="Arial" pitchFamily="34" charset="0"/>
              <a:buChar char="•"/>
              <a:defRPr/>
            </a:pPr>
            <a:r>
              <a:rPr lang="en-US" sz="2400" dirty="0" smtClean="0">
                <a:latin typeface="Comic Sans MS" pitchFamily="66" charset="0"/>
              </a:rPr>
              <a:t>any student whose native language is not English or who comes from an environment where a language other than English is used,</a:t>
            </a:r>
          </a:p>
          <a:p>
            <a:pPr eaLnBrk="1" hangingPunct="1">
              <a:lnSpc>
                <a:spcPct val="90000"/>
              </a:lnSpc>
              <a:buFont typeface="Arial" pitchFamily="34" charset="0"/>
              <a:buChar char="•"/>
              <a:defRPr/>
            </a:pPr>
            <a:r>
              <a:rPr lang="en-US" sz="2400" b="1" i="1" dirty="0" smtClean="0">
                <a:latin typeface="Comic Sans MS" pitchFamily="66" charset="0"/>
              </a:rPr>
              <a:t>				AND</a:t>
            </a:r>
          </a:p>
          <a:p>
            <a:pPr eaLnBrk="1" hangingPunct="1">
              <a:lnSpc>
                <a:spcPct val="90000"/>
              </a:lnSpc>
              <a:buFont typeface="Arial" pitchFamily="34" charset="0"/>
              <a:buChar char="•"/>
              <a:defRPr/>
            </a:pPr>
            <a:r>
              <a:rPr lang="en-US" sz="2400" dirty="0" smtClean="0">
                <a:latin typeface="Comic Sans MS" pitchFamily="66" charset="0"/>
              </a:rPr>
              <a:t>whose difficulties speaking, reading, writing, or understanding English may deny him/her the ability to:</a:t>
            </a:r>
          </a:p>
          <a:p>
            <a:pPr lvl="1" eaLnBrk="1" hangingPunct="1">
              <a:lnSpc>
                <a:spcPct val="90000"/>
              </a:lnSpc>
              <a:buFont typeface="Arial" pitchFamily="34" charset="0"/>
              <a:buChar char="•"/>
              <a:defRPr/>
            </a:pPr>
            <a:r>
              <a:rPr lang="en-US" sz="2400" dirty="0" smtClean="0">
                <a:latin typeface="Comic Sans MS" pitchFamily="66" charset="0"/>
              </a:rPr>
              <a:t>meet the state’s proficient level of achievement on state assessments;</a:t>
            </a:r>
          </a:p>
          <a:p>
            <a:pPr lvl="1" eaLnBrk="1" hangingPunct="1">
              <a:lnSpc>
                <a:spcPct val="90000"/>
              </a:lnSpc>
              <a:buFont typeface="Arial" pitchFamily="34" charset="0"/>
              <a:buChar char="•"/>
              <a:defRPr/>
            </a:pPr>
            <a:r>
              <a:rPr lang="en-US" sz="2400" dirty="0" smtClean="0">
                <a:latin typeface="Comic Sans MS" pitchFamily="66" charset="0"/>
              </a:rPr>
              <a:t>achieve successfully in classrooms where the language of instruction is English; or</a:t>
            </a:r>
          </a:p>
          <a:p>
            <a:pPr lvl="1" eaLnBrk="1" hangingPunct="1">
              <a:lnSpc>
                <a:spcPct val="90000"/>
              </a:lnSpc>
              <a:buFont typeface="Arial" pitchFamily="34" charset="0"/>
              <a:buChar char="•"/>
              <a:defRPr/>
            </a:pPr>
            <a:r>
              <a:rPr lang="en-US" sz="2400" dirty="0" smtClean="0">
                <a:latin typeface="Comic Sans MS" pitchFamily="66" charset="0"/>
              </a:rPr>
              <a:t>participate fully in society.</a:t>
            </a:r>
            <a:endParaRPr 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r>
              <a:rPr lang="en-US" dirty="0" smtClean="0"/>
              <a:t>Where are our ELL Students?</a:t>
            </a:r>
            <a:br>
              <a:rPr lang="en-US" dirty="0" smtClean="0"/>
            </a:br>
            <a:r>
              <a:rPr lang="en-US" dirty="0" smtClean="0"/>
              <a:t>(as of January, 2020)</a:t>
            </a:r>
            <a:endParaRPr lang="en-US" dirty="0" smtClean="0"/>
          </a:p>
        </p:txBody>
      </p:sp>
      <p:sp>
        <p:nvSpPr>
          <p:cNvPr id="3" name="Content Placeholder 2"/>
          <p:cNvSpPr>
            <a:spLocks noGrp="1"/>
          </p:cNvSpPr>
          <p:nvPr>
            <p:ph idx="1"/>
          </p:nvPr>
        </p:nvSpPr>
        <p:spPr/>
        <p:txBody>
          <a:bodyPr/>
          <a:lstStyle/>
          <a:p>
            <a:endParaRPr lang="en-US" dirty="0"/>
          </a:p>
        </p:txBody>
      </p:sp>
      <p:sp>
        <p:nvSpPr>
          <p:cNvPr id="1028" name="Rectangle 3"/>
          <p:cNvSpPr>
            <a:spLocks noChangeArrowheads="1"/>
          </p:cNvSpPr>
          <p:nvPr/>
        </p:nvSpPr>
        <p:spPr bwMode="auto">
          <a:xfrm>
            <a:off x="2743200" y="2209800"/>
            <a:ext cx="9144000" cy="0"/>
          </a:xfrm>
          <a:prstGeom prst="rect">
            <a:avLst/>
          </a:prstGeom>
          <a:noFill/>
          <a:ln w="9525">
            <a:noFill/>
            <a:miter lim="800000"/>
            <a:headEnd/>
            <a:tailEnd/>
          </a:ln>
        </p:spPr>
        <p:txBody>
          <a:bodyPr>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1214509"/>
              </p:ext>
            </p:extLst>
          </p:nvPr>
        </p:nvGraphicFramePr>
        <p:xfrm>
          <a:off x="1447800" y="1905000"/>
          <a:ext cx="6451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27423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457200" y="228600"/>
            <a:ext cx="8229600" cy="1143000"/>
          </a:xfrm>
        </p:spPr>
        <p:txBody>
          <a:bodyPr/>
          <a:lstStyle/>
          <a:p>
            <a:r>
              <a:rPr lang="en-US" sz="3600" dirty="0" smtClean="0"/>
              <a:t>Who are the Students?</a:t>
            </a:r>
            <a:br>
              <a:rPr lang="en-US" sz="3600" dirty="0" smtClean="0"/>
            </a:br>
            <a:r>
              <a:rPr lang="en-US" sz="3600" u="sng" dirty="0" smtClean="0">
                <a:solidFill>
                  <a:srgbClr val="FFC000"/>
                </a:solidFill>
              </a:rPr>
              <a:t>      </a:t>
            </a:r>
            <a:r>
              <a:rPr lang="en-US" sz="3600" i="1" u="sng" dirty="0" smtClean="0">
                <a:solidFill>
                  <a:srgbClr val="FFC000"/>
                </a:solidFill>
              </a:rPr>
              <a:t>DISCUSS AT YOUR TABLES . . . .</a:t>
            </a:r>
            <a:endParaRPr lang="en-US" sz="3600" i="1" u="sng" dirty="0">
              <a:solidFill>
                <a:srgbClr val="FFC000"/>
              </a:solidFill>
            </a:endParaRPr>
          </a:p>
        </p:txBody>
      </p:sp>
      <p:sp>
        <p:nvSpPr>
          <p:cNvPr id="326659" name="Rectangle 3"/>
          <p:cNvSpPr>
            <a:spLocks noGrp="1" noChangeArrowheads="1"/>
          </p:cNvSpPr>
          <p:nvPr>
            <p:ph type="body" idx="1"/>
          </p:nvPr>
        </p:nvSpPr>
        <p:spPr>
          <a:xfrm>
            <a:off x="304800" y="1600200"/>
            <a:ext cx="8229600" cy="4876800"/>
          </a:xfrm>
        </p:spPr>
        <p:txBody>
          <a:bodyPr/>
          <a:lstStyle/>
          <a:p>
            <a:pPr algn="ctr">
              <a:lnSpc>
                <a:spcPct val="90000"/>
              </a:lnSpc>
              <a:buNone/>
            </a:pPr>
            <a:r>
              <a:rPr lang="en-US" u="sng" dirty="0" smtClean="0"/>
              <a:t>Some Cultural Observations</a:t>
            </a:r>
          </a:p>
          <a:p>
            <a:pPr algn="ctr">
              <a:lnSpc>
                <a:spcPct val="90000"/>
              </a:lnSpc>
              <a:buNone/>
            </a:pPr>
            <a:endParaRPr lang="en-US" sz="1200" dirty="0" smtClean="0"/>
          </a:p>
          <a:p>
            <a:pPr>
              <a:lnSpc>
                <a:spcPct val="90000"/>
              </a:lnSpc>
              <a:buFont typeface="Arial" pitchFamily="34" charset="0"/>
              <a:buChar char="•"/>
            </a:pPr>
            <a:r>
              <a:rPr lang="en-US" sz="2800" dirty="0" smtClean="0"/>
              <a:t>Academic Culture—abilities in literacy vs. oral communication</a:t>
            </a:r>
          </a:p>
          <a:p>
            <a:pPr>
              <a:lnSpc>
                <a:spcPct val="90000"/>
              </a:lnSpc>
              <a:buFont typeface="Arial" pitchFamily="34" charset="0"/>
              <a:buChar char="•"/>
            </a:pPr>
            <a:r>
              <a:rPr lang="en-US" sz="2800" dirty="0" smtClean="0"/>
              <a:t>Family </a:t>
            </a:r>
            <a:r>
              <a:rPr lang="en-US" sz="2800" dirty="0"/>
              <a:t>literacy and academic </a:t>
            </a:r>
            <a:r>
              <a:rPr lang="en-US" sz="2800" dirty="0" smtClean="0"/>
              <a:t>expectations</a:t>
            </a:r>
          </a:p>
          <a:p>
            <a:pPr marL="342900" lvl="1" indent="-342900">
              <a:lnSpc>
                <a:spcPct val="90000"/>
              </a:lnSpc>
              <a:buClr>
                <a:schemeClr val="hlink"/>
              </a:buClr>
              <a:buSzPct val="80000"/>
              <a:buFont typeface="Arial" pitchFamily="34" charset="0"/>
              <a:buChar char="•"/>
            </a:pPr>
            <a:r>
              <a:rPr lang="en-US" dirty="0" smtClean="0"/>
              <a:t>Behavior and Discipline</a:t>
            </a:r>
          </a:p>
          <a:p>
            <a:pPr marL="342900" lvl="1" indent="-342900">
              <a:lnSpc>
                <a:spcPct val="90000"/>
              </a:lnSpc>
              <a:buClr>
                <a:schemeClr val="hlink"/>
              </a:buClr>
              <a:buSzPct val="80000"/>
              <a:buFont typeface="Arial" pitchFamily="34" charset="0"/>
              <a:buChar char="•"/>
            </a:pPr>
            <a:r>
              <a:rPr lang="en-US" dirty="0" smtClean="0"/>
              <a:t>Social and medical needs</a:t>
            </a:r>
          </a:p>
          <a:p>
            <a:pPr>
              <a:lnSpc>
                <a:spcPct val="90000"/>
              </a:lnSpc>
              <a:buFont typeface="Arial" pitchFamily="34" charset="0"/>
              <a:buChar char="•"/>
            </a:pPr>
            <a:r>
              <a:rPr lang="en-US" sz="2800" dirty="0" smtClean="0"/>
              <a:t>Religious/cultural norms and identity</a:t>
            </a:r>
          </a:p>
          <a:p>
            <a:pPr>
              <a:lnSpc>
                <a:spcPct val="90000"/>
              </a:lnSpc>
              <a:buFont typeface="Arial" pitchFamily="34" charset="0"/>
              <a:buChar char="•"/>
            </a:pPr>
            <a:r>
              <a:rPr lang="en-US" sz="2800" dirty="0" smtClean="0"/>
              <a:t>Group orientation vs</a:t>
            </a:r>
            <a:r>
              <a:rPr lang="en-US" sz="2800" dirty="0"/>
              <a:t>. independent learning</a:t>
            </a:r>
          </a:p>
          <a:p>
            <a:pPr lvl="1">
              <a:lnSpc>
                <a:spcPct val="90000"/>
              </a:lnSpc>
              <a:buFont typeface="Arial" pitchFamily="34" charset="0"/>
              <a:buChar char="•"/>
            </a:pPr>
            <a:r>
              <a:rPr lang="en-US" dirty="0" smtClean="0"/>
              <a:t>following vs. competing</a:t>
            </a:r>
            <a:endParaRPr lang="en-US" dirty="0"/>
          </a:p>
          <a:p>
            <a:pPr lvl="1">
              <a:lnSpc>
                <a:spcPct val="90000"/>
              </a:lnSpc>
              <a:buFont typeface="Arial" pitchFamily="34" charset="0"/>
              <a:buChar char="•"/>
            </a:pPr>
            <a:r>
              <a:rPr lang="en-US" dirty="0"/>
              <a:t>c</a:t>
            </a:r>
            <a:r>
              <a:rPr lang="en-US" dirty="0" smtClean="0"/>
              <a:t>ooperative </a:t>
            </a:r>
            <a:r>
              <a:rPr lang="en-US" dirty="0"/>
              <a:t>learning vs. </a:t>
            </a:r>
            <a:r>
              <a:rPr lang="en-US" dirty="0" smtClean="0"/>
              <a:t>cheating</a:t>
            </a:r>
          </a:p>
          <a:p>
            <a:pPr lvl="1">
              <a:lnSpc>
                <a:spcPct val="90000"/>
              </a:lnSpc>
              <a:buNone/>
            </a:pPr>
            <a:endParaRPr lang="en-US" dirty="0" smtClean="0"/>
          </a:p>
          <a:p>
            <a:pPr lvl="1">
              <a:lnSpc>
                <a:spcPct val="90000"/>
              </a:lnSpc>
            </a:pPr>
            <a:endParaRPr lang="en-US" sz="32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mpass design template">
  <a:themeElements>
    <a:clrScheme name="Compass design templat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design template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design templat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design template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design template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design template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design template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design template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design template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design template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 design template</Template>
  <TotalTime>1429</TotalTime>
  <Words>2023</Words>
  <Application>Microsoft Office PowerPoint</Application>
  <PresentationFormat>On-screen Show (4:3)</PresentationFormat>
  <Paragraphs>225</Paragraphs>
  <Slides>31</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ＭＳ Ｐゴシック</vt:lpstr>
      <vt:lpstr>Arial</vt:lpstr>
      <vt:lpstr>Calibri</vt:lpstr>
      <vt:lpstr>Comic Sans MS</vt:lpstr>
      <vt:lpstr>Helvetica</vt:lpstr>
      <vt:lpstr>Tahoma</vt:lpstr>
      <vt:lpstr>Times New Roman</vt:lpstr>
      <vt:lpstr>Wingdings</vt:lpstr>
      <vt:lpstr>Compass design template</vt:lpstr>
      <vt:lpstr>English Language Learners In Our Classrooms</vt:lpstr>
      <vt:lpstr>The Face of ESL – An Overview</vt:lpstr>
      <vt:lpstr>Precedent for Services In the Law</vt:lpstr>
      <vt:lpstr>Information from the US Dept. of Education’s NCELA (National Clearinghouse for English Language Acquisition) </vt:lpstr>
      <vt:lpstr>Interesting Fact:</vt:lpstr>
      <vt:lpstr>Acronym Soup</vt:lpstr>
      <vt:lpstr>Definition of an ELL</vt:lpstr>
      <vt:lpstr>Where are our ELL Students? (as of January, 2020)</vt:lpstr>
      <vt:lpstr>Who are the Students?       DISCUSS AT YOUR TABLES . . . .</vt:lpstr>
      <vt:lpstr>Identification of  Limited English Proficient Students</vt:lpstr>
      <vt:lpstr>Adoption of WIDA</vt:lpstr>
      <vt:lpstr>Overview of English Language Proficiency (ELP) Levels</vt:lpstr>
      <vt:lpstr>Recommended Accommodations for Classroom and Testing </vt:lpstr>
      <vt:lpstr>Recommended Accommodations  Intermediate levels of English Language Proficiency  (WIDA ELP levels 3-5)</vt:lpstr>
      <vt:lpstr>Instruction of ELLS  vs. SpEd, &amp; Remediation</vt:lpstr>
      <vt:lpstr>BICS vs. CALP</vt:lpstr>
      <vt:lpstr>Role of the Classroom Teacher</vt:lpstr>
      <vt:lpstr>Role of the ESL Teacher</vt:lpstr>
      <vt:lpstr>Other Duties of ESL Teachers</vt:lpstr>
      <vt:lpstr>About the ELP standards</vt:lpstr>
      <vt:lpstr>The Five WIDA ELP Standards</vt:lpstr>
      <vt:lpstr>Assessment: ACCESS and SOL</vt:lpstr>
      <vt:lpstr>Test Practice !!!</vt:lpstr>
      <vt:lpstr>Solve this Math Problem</vt:lpstr>
      <vt:lpstr>Now Solve This One</vt:lpstr>
      <vt:lpstr>How About This One?</vt:lpstr>
      <vt:lpstr>Practical ideas for educators</vt:lpstr>
      <vt:lpstr>Scaffolding for Instruction</vt:lpstr>
      <vt:lpstr>Example: </vt:lpstr>
      <vt:lpstr>Math SOL 7.9 transformed:</vt:lpstr>
      <vt:lpstr>As we collaborate with classroom teachers and other support staff our ELLs will acquire the English language and content knowledge to be successful in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Face of ESL</dc:title>
  <dc:creator>nbullock, jmetallo, mwesbrook</dc:creator>
  <cp:lastModifiedBy>Joyce Metallo</cp:lastModifiedBy>
  <cp:revision>158</cp:revision>
  <cp:lastPrinted>1601-01-01T00:00:00Z</cp:lastPrinted>
  <dcterms:created xsi:type="dcterms:W3CDTF">2009-06-08T17:43:11Z</dcterms:created>
  <dcterms:modified xsi:type="dcterms:W3CDTF">2020-04-23T02:51:26Z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TC102037631033</vt:lpwstr>
  </property>
</Properties>
</file>